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272" r:id="rId5"/>
    <p:sldId id="274" r:id="rId6"/>
    <p:sldId id="293" r:id="rId7"/>
    <p:sldId id="308"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295" r:id="rId24"/>
    <p:sldId id="325" r:id="rId25"/>
    <p:sldId id="326" r:id="rId26"/>
    <p:sldId id="327" r:id="rId27"/>
    <p:sldId id="328" r:id="rId28"/>
    <p:sldId id="329" r:id="rId29"/>
    <p:sldId id="330" r:id="rId30"/>
    <p:sldId id="331" r:id="rId31"/>
    <p:sldId id="275" r:id="rId32"/>
    <p:sldId id="332" r:id="rId33"/>
    <p:sldId id="333" r:id="rId34"/>
    <p:sldId id="334" r:id="rId35"/>
    <p:sldId id="335" r:id="rId36"/>
    <p:sldId id="336" r:id="rId37"/>
    <p:sldId id="337" r:id="rId38"/>
    <p:sldId id="338" r:id="rId39"/>
    <p:sldId id="339" r:id="rId40"/>
    <p:sldId id="342" r:id="rId41"/>
    <p:sldId id="340" r:id="rId42"/>
    <p:sldId id="341" r:id="rId43"/>
    <p:sldId id="343" r:id="rId44"/>
    <p:sldId id="344" r:id="rId45"/>
    <p:sldId id="345" r:id="rId46"/>
    <p:sldId id="346" r:id="rId47"/>
    <p:sldId id="265" r:id="rId48"/>
    <p:sldId id="260" r:id="rId49"/>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8" autoAdjust="0"/>
    <p:restoredTop sz="94640"/>
  </p:normalViewPr>
  <p:slideViewPr>
    <p:cSldViewPr snapToGrid="0">
      <p:cViewPr varScale="1">
        <p:scale>
          <a:sx n="91" d="100"/>
          <a:sy n="91" d="100"/>
        </p:scale>
        <p:origin x="1472" y="184"/>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263221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3343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8476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15329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638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C6032FB9-BC74-4D22-9490-C57A3761EB46}"/>
              </a:ext>
            </a:extLst>
          </p:cNvPr>
          <p:cNvSpPr/>
          <p:nvPr userDrawn="1"/>
        </p:nvSpPr>
        <p:spPr>
          <a:xfrm flipH="1">
            <a:off x="3994321" y="809154"/>
            <a:ext cx="4427783" cy="53238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95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45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0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1625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1" r:id="rId6"/>
    <p:sldLayoutId id="2147483742" r:id="rId7"/>
    <p:sldLayoutId id="2147483738" r:id="rId8"/>
    <p:sldLayoutId id="2147483743" r:id="rId9"/>
    <p:sldLayoutId id="2147483745" r:id="rId10"/>
    <p:sldLayoutId id="2147483747" r:id="rId11"/>
    <p:sldLayoutId id="2147483746" r:id="rId12"/>
    <p:sldLayoutId id="2147483744"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27CFAF-7CCE-44BB-AF72-C1F244779008}"/>
              </a:ext>
            </a:extLst>
          </p:cNvPr>
          <p:cNvGrpSpPr/>
          <p:nvPr/>
        </p:nvGrpSpPr>
        <p:grpSpPr>
          <a:xfrm>
            <a:off x="361896" y="1498187"/>
            <a:ext cx="5389197" cy="3861625"/>
            <a:chOff x="2491486" y="2166705"/>
            <a:chExt cx="4786450" cy="3429727"/>
          </a:xfrm>
          <a:solidFill>
            <a:schemeClr val="bg1"/>
          </a:solidFill>
        </p:grpSpPr>
        <p:grpSp>
          <p:nvGrpSpPr>
            <p:cNvPr id="16" name="Graphic 166">
              <a:extLst>
                <a:ext uri="{FF2B5EF4-FFF2-40B4-BE49-F238E27FC236}">
                  <a16:creationId xmlns:a16="http://schemas.microsoft.com/office/drawing/2014/main" id="{76D1291D-A11D-4617-ACBA-1EB139B4784E}"/>
                </a:ext>
              </a:extLst>
            </p:cNvPr>
            <p:cNvGrpSpPr/>
            <p:nvPr/>
          </p:nvGrpSpPr>
          <p:grpSpPr>
            <a:xfrm rot="10800000">
              <a:off x="2739541" y="2574234"/>
              <a:ext cx="3581400" cy="752475"/>
              <a:chOff x="4305300" y="3052762"/>
              <a:chExt cx="3581400" cy="752475"/>
            </a:xfrm>
            <a:grpFill/>
          </p:grpSpPr>
          <p:sp>
            <p:nvSpPr>
              <p:cNvPr id="218" name="Freeform: Shape 217">
                <a:extLst>
                  <a:ext uri="{FF2B5EF4-FFF2-40B4-BE49-F238E27FC236}">
                    <a16:creationId xmlns:a16="http://schemas.microsoft.com/office/drawing/2014/main" id="{0C3E7658-13F9-4CBF-AEBE-89CAA6F8F54B}"/>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216653-ACFD-4626-BFCB-8D8BE8D02F14}"/>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5CCD930-C3E6-48FA-A447-1EF7D945F322}"/>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2BFDAAB-DF19-4F7A-B787-7EECCB733C0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37D5C5-EE11-43BB-8CFE-7DBEE78813D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3FE45C7-7743-4279-9599-CFD691F575D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E7C030-0A90-48B1-937F-520F1B809878}"/>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BDE8C39-785B-46E9-AAF8-25DC0AC9981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D2CFCE9-4A76-4C62-AE02-F9D55300A536}"/>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7D7CCC1-F881-4ABF-AECE-D88DBC94EFC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4DE75FA-1EA7-4225-A57A-25BDB3025F06}"/>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279FD30-1398-48F1-A83C-BFF6FCEC513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BC0C658-C164-4854-B9CA-48A7CE2357A7}"/>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D35EAA-05AE-467C-8616-2A559406A9B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293E587-D473-40B1-9D2C-47C318FDEB1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8CFF37B-A016-4F71-A8E3-FBFE29F03E9B}"/>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5DBBD7E-EF65-47BA-80AE-33A4F245A9E6}"/>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C42ECB2-55FD-4854-AB69-0D3E661F3F98}"/>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A1734F4-3CAA-48BF-BA98-9A10C038B700}"/>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E1322D1-740B-4847-88F0-6EC72D2F41E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17" name="Graphic 16">
              <a:extLst>
                <a:ext uri="{FF2B5EF4-FFF2-40B4-BE49-F238E27FC236}">
                  <a16:creationId xmlns:a16="http://schemas.microsoft.com/office/drawing/2014/main" id="{30F04740-12EB-497B-8B91-51D4B31E7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1486" y="3466203"/>
              <a:ext cx="3600450" cy="771525"/>
            </a:xfrm>
            <a:prstGeom prst="rect">
              <a:avLst/>
            </a:prstGeom>
          </p:spPr>
        </p:pic>
        <p:pic>
          <p:nvPicPr>
            <p:cNvPr id="18" name="Graphic 17">
              <a:extLst>
                <a:ext uri="{FF2B5EF4-FFF2-40B4-BE49-F238E27FC236}">
                  <a16:creationId xmlns:a16="http://schemas.microsoft.com/office/drawing/2014/main" id="{8ECA97C9-D664-4952-9EC2-18F60B03B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436" y="3868249"/>
              <a:ext cx="3600450" cy="771525"/>
            </a:xfrm>
            <a:prstGeom prst="rect">
              <a:avLst/>
            </a:prstGeom>
          </p:spPr>
        </p:pic>
        <p:pic>
          <p:nvPicPr>
            <p:cNvPr id="19" name="Graphic 18">
              <a:extLst>
                <a:ext uri="{FF2B5EF4-FFF2-40B4-BE49-F238E27FC236}">
                  <a16:creationId xmlns:a16="http://schemas.microsoft.com/office/drawing/2014/main" id="{15AE8B53-1976-4CC1-8501-44A62C40E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578" y="4508639"/>
              <a:ext cx="3600450" cy="771525"/>
            </a:xfrm>
            <a:prstGeom prst="rect">
              <a:avLst/>
            </a:prstGeom>
          </p:spPr>
        </p:pic>
        <p:grpSp>
          <p:nvGrpSpPr>
            <p:cNvPr id="20" name="Graphic 166">
              <a:extLst>
                <a:ext uri="{FF2B5EF4-FFF2-40B4-BE49-F238E27FC236}">
                  <a16:creationId xmlns:a16="http://schemas.microsoft.com/office/drawing/2014/main" id="{8D1099EE-B7D4-471F-BF10-B35A2B31867D}"/>
                </a:ext>
              </a:extLst>
            </p:cNvPr>
            <p:cNvGrpSpPr/>
            <p:nvPr/>
          </p:nvGrpSpPr>
          <p:grpSpPr>
            <a:xfrm rot="10800000">
              <a:off x="2854450" y="3801472"/>
              <a:ext cx="3581400" cy="752475"/>
              <a:chOff x="4305300" y="3052762"/>
              <a:chExt cx="3581400" cy="752475"/>
            </a:xfrm>
            <a:grpFill/>
          </p:grpSpPr>
          <p:sp>
            <p:nvSpPr>
              <p:cNvPr id="198" name="Freeform: Shape 197">
                <a:extLst>
                  <a:ext uri="{FF2B5EF4-FFF2-40B4-BE49-F238E27FC236}">
                    <a16:creationId xmlns:a16="http://schemas.microsoft.com/office/drawing/2014/main" id="{3CDC641A-4F40-4017-BD1B-202F1575353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D0D901-344C-4A93-B612-ACF6ABD620B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76E62BE-68EA-401C-92CA-3588760BF1B5}"/>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A2DB005-CDA6-49F9-A1A0-159D3B4FF43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E6DB662-7BE4-408B-8D05-2F00EA92E9AA}"/>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F88796-79B6-4671-B97D-210D5B3B95E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C6B51A1-D75D-461D-ACE9-383CE899A2C4}"/>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B86DBE1-D05E-4718-AD02-9F8C213E57A3}"/>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5A3C0A-F51C-406C-903A-81EC28413ED3}"/>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A2672FA-B090-443C-B8A7-37F5F9E30E4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532AE46-43A4-4B05-9928-DD3C0E4ED06B}"/>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344CFFD-4038-43A9-A5CA-5B07A92C928F}"/>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24B330C-474E-4999-BA9B-8F048E81DC7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A1AEEF2-F04B-45A5-9054-A46D60512E5D}"/>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37509FC-32AF-4044-A39F-219F1F3C00F0}"/>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E839D09-DE1A-4E16-A06E-0D4B748DD1C5}"/>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9ABAC86-6FA1-49A0-9795-68885474762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00D4050-0144-4A34-8927-846E6A2EA3F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BC56B67-1AC9-4E2C-997D-0A7334E794D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97E33E8-0E89-4392-B96A-C698A4C4F6F8}"/>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1" name="Graphic 166">
              <a:extLst>
                <a:ext uri="{FF2B5EF4-FFF2-40B4-BE49-F238E27FC236}">
                  <a16:creationId xmlns:a16="http://schemas.microsoft.com/office/drawing/2014/main" id="{F9141121-0887-4503-8F6F-E910C6356BEF}"/>
                </a:ext>
              </a:extLst>
            </p:cNvPr>
            <p:cNvGrpSpPr/>
            <p:nvPr/>
          </p:nvGrpSpPr>
          <p:grpSpPr>
            <a:xfrm>
              <a:off x="3823543" y="2188695"/>
              <a:ext cx="2667773" cy="560516"/>
              <a:chOff x="4305300" y="3052762"/>
              <a:chExt cx="3581400" cy="752475"/>
            </a:xfrm>
            <a:grpFill/>
          </p:grpSpPr>
          <p:sp>
            <p:nvSpPr>
              <p:cNvPr id="178" name="Freeform: Shape 177">
                <a:extLst>
                  <a:ext uri="{FF2B5EF4-FFF2-40B4-BE49-F238E27FC236}">
                    <a16:creationId xmlns:a16="http://schemas.microsoft.com/office/drawing/2014/main" id="{BFE743C3-C9CB-4F8D-B83C-FFD63D87EA77}"/>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02079A-A908-4D69-9E5C-27041294C01D}"/>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2CA9E4E-E851-4F0C-8944-4E54BF49EF16}"/>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01AC133-BFF8-4799-8BC0-258CEF5959E7}"/>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0A308CB-E865-4BE4-835E-67F5AFD8E08C}"/>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BFE1FF2-4B02-470F-9692-611D559364F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0A4245A-9E01-4413-A377-4DE08CE1934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BDBAE93-F6C7-4BBA-8648-68BE38BB7E84}"/>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3CCA2E8-9C2A-4C3B-B0A4-ACBB56BEB9C1}"/>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39D8114-8423-4F98-9353-D80A9E17B560}"/>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8B688EA-5247-47BB-B46C-05D54295EE5D}"/>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985AD2D-D780-4BA6-8F3B-D6125630D344}"/>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E5199ED-47F4-4AA8-A405-9F43533E65E2}"/>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32631E-A1E2-433A-8EF4-2568546E869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5E6474F-FE3E-4FE3-8ED7-9AC852164B55}"/>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5A8DCEA-F6D5-4023-A567-5E049C3A12E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F05903D-B940-468C-B78D-F95F0FC28FC1}"/>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C974302-55EB-4179-A85C-4253093217A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196BBF4-D47A-46DA-A8BE-90951167D054}"/>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23214B6-1C4F-4C8B-B030-25C78163DF8C}"/>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2" name="Graphic 234">
              <a:extLst>
                <a:ext uri="{FF2B5EF4-FFF2-40B4-BE49-F238E27FC236}">
                  <a16:creationId xmlns:a16="http://schemas.microsoft.com/office/drawing/2014/main" id="{0E8BC87D-2319-4EA6-B5B3-DDC5ED3EF8F9}"/>
                </a:ext>
              </a:extLst>
            </p:cNvPr>
            <p:cNvGrpSpPr/>
            <p:nvPr/>
          </p:nvGrpSpPr>
          <p:grpSpPr>
            <a:xfrm>
              <a:off x="3273841" y="2338140"/>
              <a:ext cx="3495664" cy="1188682"/>
              <a:chOff x="7540326" y="1358451"/>
              <a:chExt cx="4257675" cy="1447800"/>
            </a:xfrm>
            <a:grpFill/>
          </p:grpSpPr>
          <p:sp>
            <p:nvSpPr>
              <p:cNvPr id="172" name="Freeform: Shape 171">
                <a:extLst>
                  <a:ext uri="{FF2B5EF4-FFF2-40B4-BE49-F238E27FC236}">
                    <a16:creationId xmlns:a16="http://schemas.microsoft.com/office/drawing/2014/main" id="{452A628C-535B-4754-8D97-5EF9FC4A41D3}"/>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020DC91-F1DB-4F7C-8FAD-8D2F402DB394}"/>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6169FD2-C218-4A00-AF51-A9D59F0BE4AC}"/>
                  </a:ext>
                </a:extLst>
              </p:cNvPr>
              <p:cNvSpPr/>
              <p:nvPr/>
            </p:nvSpPr>
            <p:spPr>
              <a:xfrm>
                <a:off x="7533182" y="1351307"/>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405F4BC-7B95-4DCB-B588-18BA5EDA0A36}"/>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75A5F7C-EAB1-4B94-B467-7E40E073BD6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88CC3B2-437A-46FC-BF4E-9FB61FE4973A}"/>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23" name="Graphic 166">
              <a:extLst>
                <a:ext uri="{FF2B5EF4-FFF2-40B4-BE49-F238E27FC236}">
                  <a16:creationId xmlns:a16="http://schemas.microsoft.com/office/drawing/2014/main" id="{F395EF3D-BCFF-4BDA-A136-F3ED3193C979}"/>
                </a:ext>
              </a:extLst>
            </p:cNvPr>
            <p:cNvGrpSpPr/>
            <p:nvPr/>
          </p:nvGrpSpPr>
          <p:grpSpPr>
            <a:xfrm>
              <a:off x="4054049" y="5011904"/>
              <a:ext cx="2667773" cy="560516"/>
              <a:chOff x="4305300" y="3052762"/>
              <a:chExt cx="3581400" cy="752475"/>
            </a:xfrm>
            <a:grpFill/>
          </p:grpSpPr>
          <p:sp>
            <p:nvSpPr>
              <p:cNvPr id="152" name="Freeform: Shape 151">
                <a:extLst>
                  <a:ext uri="{FF2B5EF4-FFF2-40B4-BE49-F238E27FC236}">
                    <a16:creationId xmlns:a16="http://schemas.microsoft.com/office/drawing/2014/main" id="{090CE62D-4354-4DA9-8B3D-ADB230BBCE65}"/>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E406C90-0CD1-4539-B84B-AAEF11219B1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8A614C4-57FF-4D59-B082-3DE73F78FBC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7D19A5-209D-458C-B2CE-A9B96792D2D1}"/>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C778A36-9280-4E18-87A5-C28A322B9F1E}"/>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C30A4CA-403E-4D76-99C6-A2460E109FEE}"/>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D6A0DE6-8215-44CE-858E-554564A3DBA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43681FF-EAB2-40D4-ABBB-348FA45228B7}"/>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59C4C46-1F53-4756-B0C3-28A9C2C5231B}"/>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01D6716-8E57-4D4B-BF98-02539AEDEE2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F97FBC-5636-4ADD-A2AE-A4EBBA06EA88}"/>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4076DDC-7E6F-48CF-8606-FB9B9304D1E9}"/>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A21E20B-BA80-44E2-BAD4-D7074C7EE4B0}"/>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4C7D4B5-B4AA-4AA9-BD57-7D8D8F22134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00AF39C-D107-404C-A81D-C80709F4A833}"/>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C86537A-A636-4F9B-A44B-F82BF4DBFD1C}"/>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268C19B-7D5C-4751-9E7F-1EF92882C0EF}"/>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CDF8655-1534-4557-AB56-575CDACF01B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3B7697A-913B-4B31-8445-898BFEBE1C7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1031A19-1A7C-4901-966B-5346553B35C1}"/>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4" name="Graphic 3">
              <a:extLst>
                <a:ext uri="{FF2B5EF4-FFF2-40B4-BE49-F238E27FC236}">
                  <a16:creationId xmlns:a16="http://schemas.microsoft.com/office/drawing/2014/main" id="{A11F8951-D580-4389-8CEC-94BFFE8B462E}"/>
                </a:ext>
              </a:extLst>
            </p:cNvPr>
            <p:cNvGrpSpPr/>
            <p:nvPr/>
          </p:nvGrpSpPr>
          <p:grpSpPr>
            <a:xfrm>
              <a:off x="4386205" y="2166705"/>
              <a:ext cx="2891731" cy="3429727"/>
              <a:chOff x="5276850" y="2457450"/>
              <a:chExt cx="1638300" cy="1943100"/>
            </a:xfrm>
            <a:grpFill/>
          </p:grpSpPr>
          <p:sp>
            <p:nvSpPr>
              <p:cNvPr id="25" name="Freeform: Shape 24">
                <a:extLst>
                  <a:ext uri="{FF2B5EF4-FFF2-40B4-BE49-F238E27FC236}">
                    <a16:creationId xmlns:a16="http://schemas.microsoft.com/office/drawing/2014/main" id="{6652FEE1-5D21-4162-850A-023CFB4ABDFA}"/>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21A7032-4210-4948-8AA7-82671C232F79}"/>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FADED69-6170-4C5E-80CE-3C1F5E0125EA}"/>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C4903-4291-4B86-AEBD-DBB246FAE01D}"/>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E6B3CF6-2811-4E64-AB8C-1BCEBC432F0D}"/>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4A18E7B-6A5E-439A-950C-D24B1A57FFC6}"/>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8EE48EF-3528-49E6-BE95-FD71748CB1DB}"/>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3F8C2AB-1474-4D19-8F9D-C95FB8620184}"/>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F8ACD57-7FE0-49D4-95B9-532A99819F8C}"/>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584B00E-9B2D-4C79-8631-88F8B901AF16}"/>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A04A99C-43CA-4D08-9874-917C9491BAFB}"/>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969B493-6C24-468D-B452-55DCC56546F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4F31F34-3E80-44CB-8583-7F8A36CFF232}"/>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23C60-188E-49FC-AD18-163F73C3EAB5}"/>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04AF744-B4F5-4145-A113-D9876D5CFC10}"/>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50B4BB1-5D23-49BD-82BC-35D3DCDFE246}"/>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E5B37A-1BB2-472D-B176-ABE1116F244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13B717E-9DBC-49FF-912A-C05DAA8992AF}"/>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FE2F74-B037-4337-8DE2-3000F728057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5B4E6C-5E23-4AAC-9C68-CA945BA9C2F2}"/>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4AD5165-C08D-477D-80DC-A719D2044DD0}"/>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A8D20B-1A5D-49B7-8A34-32B03993A1CB}"/>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E613D9-3BB1-4543-953F-5057185EB1A1}"/>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0207523-EE14-42DB-8279-9BAE73CE8B3D}"/>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2080175-49BF-43BC-9CC0-A435D947869C}"/>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C9268F1-F46A-4805-884D-CA88A2F1006A}"/>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E25E3C-C9B2-41BD-9727-EC76C0B3DEF3}"/>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41F865-C946-41C9-95D9-31420B1F04FC}"/>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1A31480-EEC2-438C-9B69-CD7870676EC9}"/>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F2DEF52-A27C-4E23-A031-8BBAA6F799E1}"/>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365CE0-D26C-4FFE-AD62-CEE7CCEAA690}"/>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DF836D-FA76-4532-8E91-1ED01A061322}"/>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3BB298A-41BD-4F46-A885-398B760E6553}"/>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2306094-61E7-46D2-B561-7C18DAE7EB75}"/>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83547C-9F3E-4095-98F1-92AE1E3F4189}"/>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3F74F95-A183-417F-8E87-187DFC41239A}"/>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6818A00-6CB4-4F70-BF13-5C967EE7EC25}"/>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63BAE2-AD65-442E-90B9-6C6E661E2B6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A17A58E-565B-4529-B31B-370429B14419}"/>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DA53D05-15C6-49FB-AEA6-678A811EF5B7}"/>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78BD38-1F79-4406-9F3C-9BF595192E7B}"/>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E637A85-B58A-44C2-98B0-DFC164AD3465}"/>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5579501-5E52-4D11-A2D3-12B09C2949B0}"/>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40BB581-3D25-40D7-8360-6ED7A9F2BF2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7E0F58-2811-4E1E-9BA2-99B133063569}"/>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F0DB081-26B8-4209-A46A-F8810AAA7834}"/>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03EACFA-2B27-4F1E-9DD1-A0BD6FADBD0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05AA606-61A6-48B5-899C-0B6ABBD96C4B}"/>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D78F833-70B1-4B96-A07A-D8701E340F12}"/>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F308DD-6BE0-4F14-80E4-F0C9697BD96F}"/>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5E6BCE-38E7-4548-9BB7-F4EDA3FE7B51}"/>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979A80-C1A1-4A27-91DF-4FD4C5BB88AE}"/>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37E6589-EA54-4209-8C4A-F82EC3F15733}"/>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64D8A6-B01E-4C3D-BCFB-72F38638AF47}"/>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9965FAC-8158-4729-B6B0-9A06B1A490FE}"/>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A513717-B175-4821-AFF8-2B8E1B793E2F}"/>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48B944-1414-4863-9FA1-95547CFE6FFD}"/>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83AF7CD-A3CE-4FE6-8C3F-8468103C1A5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250EB3-11B0-4200-8FA4-193A1C0AC2D7}"/>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BEF3E2C-37DC-40C6-AD5E-47CBCE9E2A3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63E0395-EE72-47CC-8488-940D040EDC5E}"/>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F58809F-011F-4AA7-B502-3D47F13B44D8}"/>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717AF7-779B-4DF3-9CEF-D586EA470431}"/>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CD6C76-6AE2-4763-B46B-4EE431766134}"/>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C7FBF5C-A49A-4D31-9A21-76B56C0DF3FA}"/>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AF5C66F-C19C-450F-A636-6856995E3F7D}"/>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4F53D1-48F2-47B4-8E4A-D6F6B605C6C6}"/>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5CF9297-99C2-4BC0-ABD8-D607405790BE}"/>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62E1B38-3F97-4CB8-A3A8-A89FA5899E7A}"/>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1D72538-A8E6-48F9-ABB7-57ACC84A1A7B}"/>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0E606A-1CD1-4D71-A8A7-77C422D8DAC1}"/>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3CE38DB-DA89-4531-8B4A-699958CF1E2B}"/>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56790B-1E88-4771-825C-AFB0FF4579B1}"/>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DCA4795-58C0-473D-B81C-0E6C59291180}"/>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0B40C1B-35AA-4555-A89F-3305352E9EA3}"/>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0363258-5BBC-4FE2-B802-9B019DB20F56}"/>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B7557A3-3661-4E9C-B39D-B03D062E8A8B}"/>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EF6EE7F-D70D-4736-BFA3-199FCDE19DDA}"/>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6B602B8-A178-473D-9F5A-9BB397626ED8}"/>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AA2A7CD-5FB1-4292-9095-694F1352559F}"/>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331F04C-AABC-46B3-9D30-EDF68C64F8C0}"/>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7235F60-C42B-4C0A-9707-6FAF81FCFFCC}"/>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31FE774-C36F-42A3-9EBC-D78F2B8E66E9}"/>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E5FE6F-1815-42A7-92B3-2214557950EF}"/>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63DB948-4DDD-40EA-9BEC-159B7B2B96F2}"/>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D889E67-9BDF-4941-9166-1DEB1341ADB3}"/>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83D47A6-5339-44D9-85F0-E489305859C1}"/>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4D5390E-FE16-41A4-AE2A-BDC6F254E607}"/>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1772A60-B0C3-4E82-89A7-7096F64D356B}"/>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2FA24F3-62B4-45E3-9852-D08BB6C61255}"/>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25EB378-46F3-4C03-9FFB-70A6592F630D}"/>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5C21F35-CEFA-4E95-8703-7E445539EF1A}"/>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6123DE7-894E-44BC-A019-4A0E48BA1A98}"/>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C02D98-A389-41B3-94A9-9A1EA77A1A00}"/>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7CDA0F-709A-492B-BBCB-FBFACCF3F549}"/>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3627F75-98E4-465F-A96E-B2FB320B52A8}"/>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C005081-D1EC-4280-AFE2-3B673E4245B1}"/>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6804D91-5A0B-4CB7-9792-1B892F9B65E6}"/>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D873E1D-C603-4CC0-A1C2-243299E92E7A}"/>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6447D3D-5002-461D-8A84-96A8899CCDE8}"/>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2EC40E-F8ED-4C3C-9234-BA5A2989617A}"/>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7DCA0C-E754-4444-9CC7-952E80F01784}"/>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FDFB5BA-246B-4861-8FD6-F790247D9CB5}"/>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567EAA1-16A6-446E-9EF3-E1270C2E53D7}"/>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2374CA-A86D-4043-9B23-8455AF8FD116}"/>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BF6987C-EFB0-4EEF-BF5C-0B1A2F4A8FD3}"/>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76F792A-A0BC-4D31-8420-C7F90375C47E}"/>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5C72C2F-982B-4F14-88AB-4DEE7B514624}"/>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3AB0B20-B639-45F2-AD68-B4462E2825C0}"/>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7A11A1E-8668-4F38-B7F3-1D2A7EB22124}"/>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FE919F-ECB2-4DF2-B268-42A81035A446}"/>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1C552B6-20FB-4164-B02F-9F7296634698}"/>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FDFA48E-28A3-47EE-88D3-A1B3A0350F9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5C80387-3C62-4353-922D-D20F3B695D51}"/>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312E3F1-EB06-4A69-82B4-4FF9E3EECBD4}"/>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84F926E-1985-4734-88C3-3B51A1D2977B}"/>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074AE5E-2655-4AD5-B49B-3CBF0460C7AD}"/>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2794B9-B7BF-4A9C-A4EF-876E14808839}"/>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CA5C001-B79E-4A68-B6F4-91C0CD156BF0}"/>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17F78D5-68DE-4EF3-9B18-BF7FC6130097}"/>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163E4C1-E447-4A7D-A6E3-7B369DE270B7}"/>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44D6E2-1683-4BCB-AFB5-02420C030787}"/>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00609A4-DCEF-48E7-88F0-DC5E92F8471B}"/>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42D0B0-40C1-4CD2-BDF8-00EF192D3251}"/>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4E4E510-8FCC-4B94-B207-6D3192A74736}"/>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2F02FC-DB61-49B5-BA26-4ECA647BA5A6}"/>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8CA6A97-8110-46C6-9413-6571D0C83ABB}"/>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sp>
        <p:nvSpPr>
          <p:cNvPr id="238" name="TextBox 237">
            <a:extLst>
              <a:ext uri="{FF2B5EF4-FFF2-40B4-BE49-F238E27FC236}">
                <a16:creationId xmlns:a16="http://schemas.microsoft.com/office/drawing/2014/main" id="{8A3D3530-3E27-B848-B4A0-E87D4B10F48D}"/>
              </a:ext>
            </a:extLst>
          </p:cNvPr>
          <p:cNvSpPr txBox="1"/>
          <p:nvPr/>
        </p:nvSpPr>
        <p:spPr>
          <a:xfrm>
            <a:off x="6535543" y="2971180"/>
            <a:ext cx="6109854" cy="1754326"/>
          </a:xfrm>
          <a:prstGeom prst="rect">
            <a:avLst/>
          </a:prstGeom>
          <a:noFill/>
        </p:spPr>
        <p:txBody>
          <a:bodyPr wrap="square">
            <a:spAutoFit/>
          </a:bodyPr>
          <a:lstStyle/>
          <a:p>
            <a:pPr algn="ctr"/>
            <a:r>
              <a:rPr lang="en-GB" sz="3600" b="1" dirty="0">
                <a:effectLst/>
                <a:latin typeface="Cambria" panose="02040503050406030204" pitchFamily="18" charset="0"/>
              </a:rPr>
              <a:t>Managing a Successful Business Project</a:t>
            </a:r>
          </a:p>
          <a:p>
            <a:pPr algn="ctr"/>
            <a:r>
              <a:rPr lang="en-GB" sz="3600" b="1" dirty="0">
                <a:effectLst/>
                <a:latin typeface="Cambria" panose="02040503050406030204" pitchFamily="18" charset="0"/>
              </a:rPr>
              <a:t> (Pearson Set) </a:t>
            </a:r>
            <a:endParaRPr lang="en-GB" sz="3600" dirty="0">
              <a:latin typeface="Cambria" panose="02040503050406030204" pitchFamily="18" charset="0"/>
            </a:endParaRPr>
          </a:p>
        </p:txBody>
      </p:sp>
      <p:sp>
        <p:nvSpPr>
          <p:cNvPr id="3" name="TextBox 2">
            <a:extLst>
              <a:ext uri="{FF2B5EF4-FFF2-40B4-BE49-F238E27FC236}">
                <a16:creationId xmlns:a16="http://schemas.microsoft.com/office/drawing/2014/main" id="{2BA3D52A-59AE-6E44-BF28-27693D11ECE0}"/>
              </a:ext>
            </a:extLst>
          </p:cNvPr>
          <p:cNvSpPr txBox="1"/>
          <p:nvPr/>
        </p:nvSpPr>
        <p:spPr>
          <a:xfrm>
            <a:off x="9322368" y="6457890"/>
            <a:ext cx="2869632" cy="400110"/>
          </a:xfrm>
          <a:prstGeom prst="rect">
            <a:avLst/>
          </a:prstGeom>
          <a:noFill/>
        </p:spPr>
        <p:txBody>
          <a:bodyPr wrap="none" rtlCol="0">
            <a:spAutoFit/>
          </a:bodyPr>
          <a:lstStyle/>
          <a:p>
            <a:r>
              <a:rPr lang="en-PK" sz="2000" b="1" dirty="0">
                <a:latin typeface="Cambria" panose="02040503050406030204" pitchFamily="18" charset="0"/>
              </a:rPr>
              <a:t>LEARNING OUTCOME 1</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6E924-C987-1E45-A90B-162D3667480D}"/>
              </a:ext>
            </a:extLst>
          </p:cNvPr>
          <p:cNvSpPr txBox="1"/>
          <p:nvPr/>
        </p:nvSpPr>
        <p:spPr>
          <a:xfrm>
            <a:off x="0" y="224504"/>
            <a:ext cx="12192000" cy="5570756"/>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6.Improves Quality: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ensure that the project meets the required quality standards. It enables project managers to establish quality control measures and ensure that all deliverables meet the client's requirements.</a:t>
            </a:r>
          </a:p>
          <a:p>
            <a:pPr algn="l"/>
            <a:r>
              <a:rPr lang="en-GB" sz="2000" b="1" i="0" dirty="0">
                <a:solidFill>
                  <a:srgbClr val="374151"/>
                </a:solidFill>
                <a:effectLst/>
                <a:latin typeface="Cambria" panose="02040503050406030204" pitchFamily="18" charset="0"/>
              </a:rPr>
              <a:t>7.Boosts Customer Satisfaction: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manage client expectations and provide regular updates, which helps to build trust and improve client satisfaction. This is critical for businesses that rely on customer satisfaction to remain competitive and profitable.</a:t>
            </a:r>
          </a:p>
          <a:p>
            <a:pPr algn="l">
              <a:buFont typeface="+mj-lt"/>
              <a:buAutoNum type="arabicPeriod" startAt="8"/>
            </a:pPr>
            <a:r>
              <a:rPr lang="en-GB" sz="2000" b="1" i="0" dirty="0">
                <a:solidFill>
                  <a:srgbClr val="374151"/>
                </a:solidFill>
                <a:effectLst/>
                <a:latin typeface="Cambria" panose="02040503050406030204" pitchFamily="18" charset="0"/>
              </a:rPr>
              <a:t>Helps to Manage Resources: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manage resources effectively by identifying and allocating resources according to project needs. This ensures that resources are utilized efficiently and effectively.</a:t>
            </a:r>
          </a:p>
          <a:p>
            <a:pPr algn="l"/>
            <a:r>
              <a:rPr lang="en-GB" sz="2000" b="1" i="0" dirty="0">
                <a:solidFill>
                  <a:srgbClr val="374151"/>
                </a:solidFill>
                <a:effectLst/>
                <a:latin typeface="Cambria" panose="02040503050406030204" pitchFamily="18" charset="0"/>
              </a:rPr>
              <a:t>9.Facilitates Innovation: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provides a framework for innovation by enabling teams to think creatively and identify new ways to solve problems. It encourages a culture of innovation by creating an environment that supports experimentation and risk-taking.</a:t>
            </a:r>
          </a:p>
          <a:p>
            <a:pPr algn="l"/>
            <a:endParaRPr lang="en-GB" sz="2000" b="0" i="0" dirty="0">
              <a:solidFill>
                <a:srgbClr val="374151"/>
              </a:solidFill>
              <a:effectLst/>
              <a:latin typeface="Cambria" panose="02040503050406030204" pitchFamily="18" charset="0"/>
            </a:endParaRPr>
          </a:p>
          <a:p>
            <a:br>
              <a:rPr lang="en-GB" dirty="0"/>
            </a:br>
            <a:endParaRPr lang="en-PK" dirty="0"/>
          </a:p>
        </p:txBody>
      </p:sp>
    </p:spTree>
    <p:extLst>
      <p:ext uri="{BB962C8B-B14F-4D97-AF65-F5344CB8AC3E}">
        <p14:creationId xmlns:p14="http://schemas.microsoft.com/office/powerpoint/2010/main" val="413696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18F45E-71CF-624D-9E76-5BCA39386272}"/>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Cambria" panose="02040503050406030204" pitchFamily="18" charset="0"/>
              </a:rPr>
              <a:t>Roles in Project managing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690C3B03-E346-E343-842A-AB6FFC862F98}"/>
              </a:ext>
            </a:extLst>
          </p:cNvPr>
          <p:cNvSpPr txBox="1"/>
          <p:nvPr/>
        </p:nvSpPr>
        <p:spPr>
          <a:xfrm>
            <a:off x="0" y="523220"/>
            <a:ext cx="12192000" cy="6186309"/>
          </a:xfrm>
          <a:prstGeom prst="rect">
            <a:avLst/>
          </a:prstGeom>
          <a:noFill/>
        </p:spPr>
        <p:txBody>
          <a:bodyPr wrap="square">
            <a:spAutoFit/>
          </a:bodyPr>
          <a:lstStyle/>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There are several roles in project management, each with its own set of responsibilities. Here are some common project management roles and their responsibilities:</a:t>
            </a:r>
          </a:p>
          <a:p>
            <a:pPr algn="l">
              <a:buFont typeface="+mj-lt"/>
              <a:buAutoNum type="arabicPeriod"/>
            </a:pPr>
            <a:r>
              <a:rPr lang="en-GB" sz="2000" b="1" i="0" dirty="0">
                <a:solidFill>
                  <a:srgbClr val="374151"/>
                </a:solidFill>
                <a:effectLst/>
                <a:latin typeface="Cambria" panose="02040503050406030204" pitchFamily="18" charset="0"/>
              </a:rPr>
              <a:t>Project Manager: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manager is responsible for overall project planning, execution, and control. They lead the project team, communicate with stakeholders, and manage project resources to ensure that the project is delivered on time, within budget, and to the required quality standards.</a:t>
            </a:r>
          </a:p>
          <a:p>
            <a:pPr algn="l"/>
            <a:r>
              <a:rPr lang="en-GB" sz="2000" b="1" i="0" dirty="0">
                <a:solidFill>
                  <a:srgbClr val="374151"/>
                </a:solidFill>
                <a:effectLst/>
                <a:latin typeface="Cambria" panose="02040503050406030204" pitchFamily="18" charset="0"/>
              </a:rPr>
              <a:t>2.Assistant Project Manager: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assistant project manager supports the project manager in planning, executing, and controlling the project. They may be responsible for specific project tasks, such as scheduling, budget tracking, or risk management, and may also manage communication with stakeholders and project team members.</a:t>
            </a:r>
          </a:p>
          <a:p>
            <a:pPr algn="l"/>
            <a:r>
              <a:rPr lang="en-GB" sz="2000" b="1" i="0" dirty="0">
                <a:solidFill>
                  <a:srgbClr val="374151"/>
                </a:solidFill>
                <a:effectLst/>
                <a:latin typeface="Cambria" panose="02040503050406030204" pitchFamily="18" charset="0"/>
              </a:rPr>
              <a:t>3.Junior Project Manager: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junior project manager is responsible for supporting the project manager in planning, executing, and controlling the project. They may be responsible for specific project tasks, such as coordinating project team meetings, monitoring project progress, or reporting project status to the project manager.</a:t>
            </a:r>
          </a:p>
          <a:p>
            <a:pPr algn="l"/>
            <a:r>
              <a:rPr lang="en-GB" sz="2000" b="1" i="0" dirty="0">
                <a:solidFill>
                  <a:srgbClr val="374151"/>
                </a:solidFill>
                <a:effectLst/>
                <a:latin typeface="Cambria" panose="02040503050406030204" pitchFamily="18" charset="0"/>
              </a:rPr>
              <a:t>4.Project Team Leader:</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 project team leader is responsible for managing a specific project team or functional area within the project. They work closely with the project manager to ensure that project tasks are completed on time and to the required quality standards.</a:t>
            </a:r>
          </a:p>
          <a:p>
            <a:br>
              <a:rPr lang="en-GB" dirty="0"/>
            </a:br>
            <a:endParaRPr lang="en-PK" dirty="0"/>
          </a:p>
        </p:txBody>
      </p:sp>
    </p:spTree>
    <p:extLst>
      <p:ext uri="{BB962C8B-B14F-4D97-AF65-F5344CB8AC3E}">
        <p14:creationId xmlns:p14="http://schemas.microsoft.com/office/powerpoint/2010/main" val="234567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A69F85-71FE-CB41-816A-A76BAB348F18}"/>
              </a:ext>
            </a:extLst>
          </p:cNvPr>
          <p:cNvSpPr txBox="1"/>
          <p:nvPr/>
        </p:nvSpPr>
        <p:spPr>
          <a:xfrm>
            <a:off x="0" y="100549"/>
            <a:ext cx="12192000" cy="5570756"/>
          </a:xfrm>
          <a:prstGeom prst="rect">
            <a:avLst/>
          </a:prstGeom>
          <a:noFill/>
        </p:spPr>
        <p:txBody>
          <a:bodyPr wrap="square">
            <a:spAutoFit/>
          </a:bodyPr>
          <a:lstStyle/>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Some common responsibilities of project management roles include:</a:t>
            </a:r>
          </a:p>
          <a:p>
            <a:pPr algn="l"/>
            <a:r>
              <a:rPr lang="en-GB" sz="2000" b="1" i="0" dirty="0">
                <a:solidFill>
                  <a:srgbClr val="000000"/>
                </a:solidFill>
                <a:effectLst/>
                <a:latin typeface="Cambria" panose="02040503050406030204" pitchFamily="18" charset="0"/>
              </a:rPr>
              <a:t>1.Project Planning: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Developing project plans, including defining project scope, goals, and objectives, developing project schedules, and identifying project resources.</a:t>
            </a:r>
          </a:p>
          <a:p>
            <a:pPr algn="l"/>
            <a:r>
              <a:rPr lang="en-GB" sz="2000" b="1" i="0" dirty="0">
                <a:solidFill>
                  <a:srgbClr val="000000"/>
                </a:solidFill>
                <a:effectLst/>
                <a:latin typeface="Cambria" panose="02040503050406030204" pitchFamily="18" charset="0"/>
              </a:rPr>
              <a:t>2.Project Execution:</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 Managing project activities, including assigning tasks, coordinating team members, and monitoring project progress.</a:t>
            </a:r>
          </a:p>
          <a:p>
            <a:pPr algn="l"/>
            <a:r>
              <a:rPr lang="en-GB" sz="2000" b="1" i="0" dirty="0">
                <a:solidFill>
                  <a:srgbClr val="000000"/>
                </a:solidFill>
                <a:effectLst/>
                <a:latin typeface="Cambria" panose="02040503050406030204" pitchFamily="18" charset="0"/>
              </a:rPr>
              <a:t>3.Project Control: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Monitoring project performance, identifying and managing risks, and implementing corrective actions to keep the project on track.</a:t>
            </a:r>
          </a:p>
          <a:p>
            <a:pPr algn="l"/>
            <a:r>
              <a:rPr lang="en-GB" sz="2000" b="1" i="0" dirty="0">
                <a:solidFill>
                  <a:srgbClr val="000000"/>
                </a:solidFill>
                <a:effectLst/>
                <a:latin typeface="Cambria" panose="02040503050406030204" pitchFamily="18" charset="0"/>
              </a:rPr>
              <a:t>4.Project Communication: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Communicating project status, risks, and issues to stakeholders, including team members, sponsors, and clients.</a:t>
            </a:r>
          </a:p>
          <a:p>
            <a:pPr algn="l"/>
            <a:r>
              <a:rPr lang="en-GB" sz="2000" b="1" i="0" dirty="0">
                <a:solidFill>
                  <a:srgbClr val="000000"/>
                </a:solidFill>
                <a:effectLst/>
                <a:latin typeface="Cambria" panose="02040503050406030204" pitchFamily="18" charset="0"/>
              </a:rPr>
              <a:t>5.Project Budget Management:</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 Managing project budgets, including monitoring project costs, tracking expenses, and managing project resources to ensure that the project is delivered within budget.</a:t>
            </a:r>
          </a:p>
          <a:p>
            <a:pPr algn="l"/>
            <a:br>
              <a:rPr lang="en-GB" b="0" i="0" dirty="0">
                <a:solidFill>
                  <a:srgbClr val="000000"/>
                </a:solidFill>
                <a:effectLst/>
                <a:latin typeface="Söhne"/>
              </a:rPr>
            </a:br>
            <a:endParaRPr lang="en-GB" b="0" i="0" dirty="0">
              <a:solidFill>
                <a:srgbClr val="000000"/>
              </a:solidFill>
              <a:effectLst/>
              <a:latin typeface="Söhne"/>
            </a:endParaRPr>
          </a:p>
        </p:txBody>
      </p:sp>
    </p:spTree>
    <p:extLst>
      <p:ext uri="{BB962C8B-B14F-4D97-AF65-F5344CB8AC3E}">
        <p14:creationId xmlns:p14="http://schemas.microsoft.com/office/powerpoint/2010/main" val="264153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1B466-3947-DD4E-B841-31E823E297F5}"/>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Project management skills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2046752E-1F06-6D44-81B1-8D686EF710DB}"/>
              </a:ext>
            </a:extLst>
          </p:cNvPr>
          <p:cNvSpPr txBox="1"/>
          <p:nvPr/>
        </p:nvSpPr>
        <p:spPr>
          <a:xfrm>
            <a:off x="0" y="523220"/>
            <a:ext cx="12192000" cy="6801862"/>
          </a:xfrm>
          <a:prstGeom prst="rect">
            <a:avLst/>
          </a:prstGeom>
          <a:noFill/>
        </p:spPr>
        <p:txBody>
          <a:bodyPr wrap="square">
            <a:spAutoFit/>
          </a:bodyPr>
          <a:lstStyle/>
          <a:p>
            <a:pPr marL="285750" indent="-285750">
              <a:buFont typeface="Arial" panose="020B0604020202020204" pitchFamily="34" charset="0"/>
              <a:buChar char="•"/>
            </a:pPr>
            <a:r>
              <a:rPr lang="en-GB" sz="2000" dirty="0">
                <a:effectLst/>
                <a:latin typeface="Cambria" panose="02040503050406030204" pitchFamily="18" charset="0"/>
              </a:rPr>
              <a:t>Project management requires a range of skills to ensure successful planning, execution, and control of projects. Here are some essential project management skills:</a:t>
            </a:r>
          </a:p>
          <a:p>
            <a:r>
              <a:rPr lang="en-GB" sz="2000" b="1" i="0" dirty="0">
                <a:solidFill>
                  <a:srgbClr val="374151"/>
                </a:solidFill>
                <a:effectLst/>
                <a:latin typeface="Cambria" panose="02040503050406030204" pitchFamily="18" charset="0"/>
              </a:rPr>
              <a:t>1.Communication: </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Effective communication skills are critical for project managers. They need to communicate project goals, objectives, risks, and progress to team members, stakeholders, sponsors, and clients.</a:t>
            </a:r>
          </a:p>
          <a:p>
            <a:r>
              <a:rPr lang="en-GB" sz="2000" b="1" i="0" dirty="0">
                <a:solidFill>
                  <a:srgbClr val="374151"/>
                </a:solidFill>
                <a:effectLst/>
                <a:latin typeface="Cambria" panose="02040503050406030204" pitchFamily="18" charset="0"/>
              </a:rPr>
              <a:t>2.Leadership:</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 Project managers must be effective leaders, able to motivate and inspire their team members to achieve project objectives.</a:t>
            </a:r>
          </a:p>
          <a:p>
            <a:r>
              <a:rPr lang="en-GB" sz="2000" b="1" i="0" dirty="0">
                <a:solidFill>
                  <a:srgbClr val="374151"/>
                </a:solidFill>
                <a:effectLst/>
                <a:latin typeface="Cambria" panose="02040503050406030204" pitchFamily="18" charset="0"/>
              </a:rPr>
              <a:t>3.Organization: </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be highly organized, able to manage multiple tasks, deadlines, and priorities simultaneously.</a:t>
            </a:r>
          </a:p>
          <a:p>
            <a:r>
              <a:rPr lang="en-GB" sz="2000" b="1" i="0" dirty="0">
                <a:solidFill>
                  <a:srgbClr val="374151"/>
                </a:solidFill>
                <a:effectLst/>
                <a:latin typeface="Cambria" panose="02040503050406030204" pitchFamily="18" charset="0"/>
              </a:rPr>
              <a:t>4.Planning: </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have strong planning skills, able to create project plans, identify project milestones, and allocate resources effectively.</a:t>
            </a:r>
          </a:p>
          <a:p>
            <a:r>
              <a:rPr lang="en-GB" sz="2000" b="1" i="0" dirty="0">
                <a:solidFill>
                  <a:srgbClr val="374151"/>
                </a:solidFill>
                <a:effectLst/>
                <a:latin typeface="Cambria" panose="02040503050406030204" pitchFamily="18" charset="0"/>
              </a:rPr>
              <a:t>5.Risk Management: </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be able to identify project risks, assess their impact, and develop risk management strategies to mitigate their impact.</a:t>
            </a:r>
          </a:p>
          <a:p>
            <a:r>
              <a:rPr lang="en-GB" sz="2000" b="1" i="0" dirty="0">
                <a:solidFill>
                  <a:srgbClr val="374151"/>
                </a:solidFill>
                <a:effectLst/>
                <a:latin typeface="Cambria" panose="02040503050406030204" pitchFamily="18" charset="0"/>
              </a:rPr>
              <a:t>6.Budgeting: </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be skilled in budget management, able to monitor project costs, track expenses, and manage project resources effectively.</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91145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9BBA52-DB90-694A-88DC-021FB6C22DBF}"/>
              </a:ext>
            </a:extLst>
          </p:cNvPr>
          <p:cNvSpPr txBox="1"/>
          <p:nvPr/>
        </p:nvSpPr>
        <p:spPr>
          <a:xfrm>
            <a:off x="0" y="183032"/>
            <a:ext cx="12192000" cy="409342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7.Time Management:</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Project managers must be skilled in time management, able to manage project schedules, meet deadlines, and ensure project milestones are achieved on time.</a:t>
            </a:r>
          </a:p>
          <a:p>
            <a:pPr algn="l"/>
            <a:r>
              <a:rPr lang="en-GB" sz="2000" b="1" i="0" dirty="0">
                <a:solidFill>
                  <a:srgbClr val="374151"/>
                </a:solidFill>
                <a:effectLst/>
                <a:latin typeface="Cambria" panose="02040503050406030204" pitchFamily="18" charset="0"/>
              </a:rPr>
              <a:t>8.Problem-solving: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be able to identify and solve problems that arise during the project, including technical, logistical, and interpersonal issues.</a:t>
            </a:r>
          </a:p>
          <a:p>
            <a:pPr algn="l"/>
            <a:r>
              <a:rPr lang="en-GB" sz="2000" b="1" i="0" dirty="0">
                <a:solidFill>
                  <a:srgbClr val="374151"/>
                </a:solidFill>
                <a:effectLst/>
                <a:latin typeface="Cambria" panose="02040503050406030204" pitchFamily="18" charset="0"/>
              </a:rPr>
              <a:t>9.Adaptability:</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Project managers must be adaptable, able to adjust project plans and strategies as needed to accommodate changing circumstances and project requirements.</a:t>
            </a:r>
          </a:p>
          <a:p>
            <a:pPr algn="l"/>
            <a:r>
              <a:rPr lang="en-GB" sz="2000" b="1" i="0" dirty="0">
                <a:solidFill>
                  <a:srgbClr val="374151"/>
                </a:solidFill>
                <a:effectLst/>
                <a:latin typeface="Cambria" panose="02040503050406030204" pitchFamily="18" charset="0"/>
              </a:rPr>
              <a:t>10.Attention to Detail: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managers must be detail-oriented, able to review project plans, schedules, and deliverables carefully to ensure that they meet quality standards and project requirements.</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381581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1929DD-F97D-6744-906B-33322D238BC4}"/>
              </a:ext>
            </a:extLst>
          </p:cNvPr>
          <p:cNvSpPr txBox="1"/>
          <p:nvPr/>
        </p:nvSpPr>
        <p:spPr>
          <a:xfrm>
            <a:off x="0" y="671691"/>
            <a:ext cx="12095019" cy="6186309"/>
          </a:xfrm>
          <a:prstGeom prst="rect">
            <a:avLst/>
          </a:prstGeom>
          <a:noFill/>
        </p:spPr>
        <p:txBody>
          <a:bodyPr wrap="square">
            <a:spAutoFit/>
          </a:bodyPr>
          <a:lstStyle/>
          <a:p>
            <a:r>
              <a:rPr lang="en-PK" sz="2000" dirty="0">
                <a:latin typeface="Cambria" panose="02040503050406030204" pitchFamily="18" charset="0"/>
              </a:rPr>
              <a:t>Good planning is an essential aspect of project management. It involves identifying the scope of the project, setting goals and objectives, determining the timeline and resources required, and creating a plan to achieve those objectives.</a:t>
            </a:r>
          </a:p>
          <a:p>
            <a:r>
              <a:rPr lang="en-PK" sz="2000" dirty="0">
                <a:latin typeface="Cambria" panose="02040503050406030204" pitchFamily="18" charset="0"/>
              </a:rPr>
              <a:t>Here are some tips for good planning in project management:</a:t>
            </a:r>
          </a:p>
          <a:p>
            <a:r>
              <a:rPr lang="en-PK" sz="2000" b="1" dirty="0">
                <a:latin typeface="Cambria" panose="02040503050406030204" pitchFamily="18" charset="0"/>
              </a:rPr>
              <a:t>1.Define the project scope: </a:t>
            </a:r>
          </a:p>
          <a:p>
            <a:pPr marL="285750" indent="-285750">
              <a:buFont typeface="Arial" panose="020B0604020202020204" pitchFamily="34" charset="0"/>
              <a:buChar char="•"/>
            </a:pPr>
            <a:r>
              <a:rPr lang="en-PK" sz="2000" dirty="0">
                <a:latin typeface="Cambria" panose="02040503050406030204" pitchFamily="18" charset="0"/>
              </a:rPr>
              <a:t>Clearly define the project objectives, goals, deliverables, and stakeholders.</a:t>
            </a:r>
          </a:p>
          <a:p>
            <a:r>
              <a:rPr lang="en-PK" sz="2000" b="1" dirty="0">
                <a:latin typeface="Cambria" panose="02040503050406030204" pitchFamily="18" charset="0"/>
              </a:rPr>
              <a:t>2.Create a project plan:</a:t>
            </a:r>
          </a:p>
          <a:p>
            <a:pPr marL="285750" indent="-285750">
              <a:buFont typeface="Arial" panose="020B0604020202020204" pitchFamily="34" charset="0"/>
              <a:buChar char="•"/>
            </a:pPr>
            <a:r>
              <a:rPr lang="en-PK" sz="2000" dirty="0">
                <a:latin typeface="Cambria" panose="02040503050406030204" pitchFamily="18" charset="0"/>
              </a:rPr>
              <a:t> Develop a comprehensive plan that includes all the tasks, timelines, milestones, resources required, and the budget for the project.</a:t>
            </a:r>
          </a:p>
          <a:p>
            <a:r>
              <a:rPr lang="en-PK" sz="2000" b="1" dirty="0">
                <a:latin typeface="Cambria" panose="02040503050406030204" pitchFamily="18" charset="0"/>
              </a:rPr>
              <a:t>3.Identify and manage risks: </a:t>
            </a:r>
          </a:p>
          <a:p>
            <a:pPr marL="285750" indent="-285750">
              <a:buFont typeface="Arial" panose="020B0604020202020204" pitchFamily="34" charset="0"/>
              <a:buChar char="•"/>
            </a:pPr>
            <a:r>
              <a:rPr lang="en-PK" sz="2000" dirty="0">
                <a:latin typeface="Cambria" panose="02040503050406030204" pitchFamily="18" charset="0"/>
              </a:rPr>
              <a:t>Anticipate potential risks and challenges that may arise during the project and develop strategies to mitigate them.</a:t>
            </a:r>
            <a:endParaRPr lang="en-PK" sz="2000" b="1" dirty="0">
              <a:latin typeface="Cambria" panose="02040503050406030204" pitchFamily="18" charset="0"/>
            </a:endParaRPr>
          </a:p>
          <a:p>
            <a:r>
              <a:rPr lang="en-PK" sz="2000" b="1" dirty="0">
                <a:latin typeface="Cambria" panose="02040503050406030204" pitchFamily="18" charset="0"/>
              </a:rPr>
              <a:t>4.Assign roles and responsibilities: </a:t>
            </a:r>
          </a:p>
          <a:p>
            <a:pPr marL="285750" indent="-285750">
              <a:buFont typeface="Arial" panose="020B0604020202020204" pitchFamily="34" charset="0"/>
              <a:buChar char="•"/>
            </a:pPr>
            <a:r>
              <a:rPr lang="en-PK" sz="2000" dirty="0">
                <a:latin typeface="Cambria" panose="02040503050406030204" pitchFamily="18" charset="0"/>
              </a:rPr>
              <a:t>Clearly define the roles and responsibilities of the project team members, including the project manager, stakeholders, and external partners.</a:t>
            </a:r>
          </a:p>
          <a:p>
            <a:r>
              <a:rPr lang="en-PK" sz="2000" b="1" dirty="0">
                <a:latin typeface="Cambria" panose="02040503050406030204" pitchFamily="18" charset="0"/>
              </a:rPr>
              <a:t>5.Communicate effectively: </a:t>
            </a:r>
          </a:p>
          <a:p>
            <a:pPr marL="285750" indent="-285750">
              <a:buFont typeface="Arial" panose="020B0604020202020204" pitchFamily="34" charset="0"/>
              <a:buChar char="•"/>
            </a:pPr>
            <a:r>
              <a:rPr lang="en-PK" sz="2000" dirty="0">
                <a:latin typeface="Cambria" panose="02040503050406030204" pitchFamily="18" charset="0"/>
              </a:rPr>
              <a:t>Ensure clear and consistent communication among the project team, stakeholders, and partners to keep everyone informed about project progress and changes</a:t>
            </a:r>
            <a:r>
              <a:rPr lang="en-PK" dirty="0"/>
              <a:t>.</a:t>
            </a:r>
          </a:p>
          <a:p>
            <a:endParaRPr lang="en-PK" dirty="0"/>
          </a:p>
          <a:p>
            <a:endParaRPr lang="en-PK" dirty="0"/>
          </a:p>
        </p:txBody>
      </p:sp>
      <p:sp>
        <p:nvSpPr>
          <p:cNvPr id="4" name="TextBox 3">
            <a:extLst>
              <a:ext uri="{FF2B5EF4-FFF2-40B4-BE49-F238E27FC236}">
                <a16:creationId xmlns:a16="http://schemas.microsoft.com/office/drawing/2014/main" id="{B9925158-1BAA-8A4A-AFDF-D11A0DC42D0F}"/>
              </a:ext>
            </a:extLst>
          </p:cNvPr>
          <p:cNvSpPr txBox="1"/>
          <p:nvPr/>
        </p:nvSpPr>
        <p:spPr>
          <a:xfrm>
            <a:off x="0" y="0"/>
            <a:ext cx="12095019" cy="523220"/>
          </a:xfrm>
          <a:prstGeom prst="rect">
            <a:avLst/>
          </a:prstGeom>
          <a:noFill/>
        </p:spPr>
        <p:txBody>
          <a:bodyPr wrap="square">
            <a:spAutoFit/>
          </a:bodyPr>
          <a:lstStyle/>
          <a:p>
            <a:pPr algn="ctr"/>
            <a:r>
              <a:rPr lang="en-GB" sz="2800" b="1" dirty="0">
                <a:latin typeface="Cambria" panose="02040503050406030204" pitchFamily="18" charset="0"/>
              </a:rPr>
              <a:t>G</a:t>
            </a:r>
            <a:r>
              <a:rPr lang="en-GB" sz="2800" b="1" dirty="0">
                <a:effectLst/>
                <a:latin typeface="Cambria" panose="02040503050406030204" pitchFamily="18" charset="0"/>
              </a:rPr>
              <a:t>ood planning </a:t>
            </a:r>
            <a:endParaRPr lang="en-GB" sz="2800" b="1" dirty="0">
              <a:latin typeface="Cambria" panose="02040503050406030204" pitchFamily="18" charset="0"/>
            </a:endParaRPr>
          </a:p>
        </p:txBody>
      </p:sp>
    </p:spTree>
    <p:extLst>
      <p:ext uri="{BB962C8B-B14F-4D97-AF65-F5344CB8AC3E}">
        <p14:creationId xmlns:p14="http://schemas.microsoft.com/office/powerpoint/2010/main" val="237934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41FCF-B4C5-3647-A44E-D2FA4171A79C}"/>
              </a:ext>
            </a:extLst>
          </p:cNvPr>
          <p:cNvSpPr txBox="1"/>
          <p:nvPr/>
        </p:nvSpPr>
        <p:spPr>
          <a:xfrm>
            <a:off x="0" y="523220"/>
            <a:ext cx="12192000" cy="6186309"/>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Leadership and communication skills are two essential qualities that are often closely intertwined. Effective leaders need to be able to communicate their vision, ideas, and expectations clearly to their team members, stakeholders, and customers. They also need to be able to listen actively and understand the perspectives and concerns of others.</a:t>
            </a:r>
          </a:p>
          <a:p>
            <a:pPr algn="l"/>
            <a:r>
              <a:rPr lang="en-GB" sz="2000" b="0" i="0" dirty="0">
                <a:solidFill>
                  <a:srgbClr val="374151"/>
                </a:solidFill>
                <a:effectLst/>
                <a:latin typeface="Cambria" panose="02040503050406030204" pitchFamily="18" charset="0"/>
              </a:rPr>
              <a:t>Some important leadership skills include:</a:t>
            </a:r>
          </a:p>
          <a:p>
            <a:pPr algn="l">
              <a:buFont typeface="+mj-lt"/>
              <a:buAutoNum type="arabicPeriod"/>
            </a:pPr>
            <a:r>
              <a:rPr lang="en-GB" sz="2000" b="1" i="0" dirty="0">
                <a:solidFill>
                  <a:srgbClr val="374151"/>
                </a:solidFill>
                <a:effectLst/>
                <a:latin typeface="Cambria" panose="02040503050406030204" pitchFamily="18" charset="0"/>
              </a:rPr>
              <a:t>Visionary thinking: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Leaders need to be able to think strategically and have a clear vision for their team or organization's future.</a:t>
            </a:r>
          </a:p>
          <a:p>
            <a:pPr algn="l"/>
            <a:r>
              <a:rPr lang="en-GB" sz="2000" b="1" i="0" dirty="0">
                <a:solidFill>
                  <a:srgbClr val="374151"/>
                </a:solidFill>
                <a:effectLst/>
                <a:latin typeface="Cambria" panose="02040503050406030204" pitchFamily="18" charset="0"/>
              </a:rPr>
              <a:t>2.Decision-making: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Leaders must be able to make tough decisions quickly and effectively, weighing the pros and cons of different options.</a:t>
            </a:r>
          </a:p>
          <a:p>
            <a:pPr algn="l"/>
            <a:r>
              <a:rPr lang="en-GB" sz="2000" b="1" i="0" dirty="0">
                <a:solidFill>
                  <a:srgbClr val="374151"/>
                </a:solidFill>
                <a:effectLst/>
                <a:latin typeface="Cambria" panose="02040503050406030204" pitchFamily="18" charset="0"/>
              </a:rPr>
              <a:t>3.Delegation: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Leaders need to be able to delegate tasks and responsibilities to team members while also providing the necessary guidance and support.</a:t>
            </a:r>
          </a:p>
          <a:p>
            <a:pPr algn="l"/>
            <a:r>
              <a:rPr lang="en-GB" sz="2000" b="1" i="0" dirty="0">
                <a:solidFill>
                  <a:srgbClr val="374151"/>
                </a:solidFill>
                <a:effectLst/>
                <a:latin typeface="Cambria" panose="02040503050406030204" pitchFamily="18" charset="0"/>
              </a:rPr>
              <a:t>4.Adaptability: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Leaders must be able to adapt to changing circumstances and adjust their plans and strategies accordingly.</a:t>
            </a:r>
          </a:p>
          <a:p>
            <a:pPr algn="l"/>
            <a:r>
              <a:rPr lang="en-GB" sz="2000" b="1" i="0" dirty="0">
                <a:solidFill>
                  <a:srgbClr val="374151"/>
                </a:solidFill>
                <a:effectLst/>
                <a:latin typeface="Cambria" panose="02040503050406030204" pitchFamily="18" charset="0"/>
              </a:rPr>
              <a:t>5.Empathy: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Leaders need to be able to understand the feelings and perspectives of their team members and stakeholders.</a:t>
            </a:r>
          </a:p>
          <a:p>
            <a:br>
              <a:rPr lang="en-GB" dirty="0"/>
            </a:br>
            <a:endParaRPr lang="en-PK" dirty="0"/>
          </a:p>
        </p:txBody>
      </p:sp>
      <p:sp>
        <p:nvSpPr>
          <p:cNvPr id="5" name="TextBox 4">
            <a:extLst>
              <a:ext uri="{FF2B5EF4-FFF2-40B4-BE49-F238E27FC236}">
                <a16:creationId xmlns:a16="http://schemas.microsoft.com/office/drawing/2014/main" id="{D8C34D8E-419C-8B4D-B889-5C899C843AEC}"/>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leadership and Communication skills</a:t>
            </a:r>
            <a:endParaRPr lang="en-PK" sz="2800" b="1" dirty="0">
              <a:latin typeface="Cambria" panose="02040503050406030204" pitchFamily="18" charset="0"/>
            </a:endParaRPr>
          </a:p>
        </p:txBody>
      </p:sp>
    </p:spTree>
    <p:extLst>
      <p:ext uri="{BB962C8B-B14F-4D97-AF65-F5344CB8AC3E}">
        <p14:creationId xmlns:p14="http://schemas.microsoft.com/office/powerpoint/2010/main" val="293323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54550-FCE7-E644-BA8F-A8D6A201AE58}"/>
              </a:ext>
            </a:extLst>
          </p:cNvPr>
          <p:cNvSpPr txBox="1"/>
          <p:nvPr/>
        </p:nvSpPr>
        <p:spPr>
          <a:xfrm>
            <a:off x="0" y="363644"/>
            <a:ext cx="12192000" cy="4708981"/>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Some important communication skills include:</a:t>
            </a:r>
          </a:p>
          <a:p>
            <a:pPr algn="l">
              <a:buFont typeface="+mj-lt"/>
              <a:buAutoNum type="arabicPeriod"/>
            </a:pPr>
            <a:r>
              <a:rPr lang="en-GB" sz="2000" b="1" i="0" dirty="0">
                <a:solidFill>
                  <a:srgbClr val="374151"/>
                </a:solidFill>
                <a:effectLst/>
                <a:latin typeface="Cambria" panose="02040503050406030204" pitchFamily="18" charset="0"/>
              </a:rPr>
              <a:t>Active listening: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Good communication requires active listening, which involves paying close attention to what the other person is saying, asking clarifying questions, and reflecting on what you've heard.</a:t>
            </a:r>
          </a:p>
          <a:p>
            <a:pPr algn="l"/>
            <a:r>
              <a:rPr lang="en-GB" sz="2000" b="1" i="0" dirty="0">
                <a:solidFill>
                  <a:srgbClr val="374151"/>
                </a:solidFill>
                <a:effectLst/>
                <a:latin typeface="Cambria" panose="02040503050406030204" pitchFamily="18" charset="0"/>
              </a:rPr>
              <a:t>2.Clarity: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Effective communication requires clear and concise language that is easy to understand.</a:t>
            </a:r>
          </a:p>
          <a:p>
            <a:pPr algn="l"/>
            <a:r>
              <a:rPr lang="en-GB" sz="2000" b="1" i="0" dirty="0">
                <a:solidFill>
                  <a:srgbClr val="374151"/>
                </a:solidFill>
                <a:effectLst/>
                <a:latin typeface="Cambria" panose="02040503050406030204" pitchFamily="18" charset="0"/>
              </a:rPr>
              <a:t>3.Empathy: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Good communication requires the ability to see things from the other person's perspective and understand their emotions and concerns.</a:t>
            </a:r>
          </a:p>
          <a:p>
            <a:pPr algn="l"/>
            <a:r>
              <a:rPr lang="en-GB" sz="2000" b="1" i="0" dirty="0">
                <a:solidFill>
                  <a:srgbClr val="374151"/>
                </a:solidFill>
                <a:effectLst/>
                <a:latin typeface="Cambria" panose="02040503050406030204" pitchFamily="18" charset="0"/>
              </a:rPr>
              <a:t>4.Confidence: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Good communicators are confident and assertive, able to express their ideas and opinions clearly and persuasively.</a:t>
            </a:r>
          </a:p>
          <a:p>
            <a:pPr algn="l"/>
            <a:r>
              <a:rPr lang="en-GB" sz="2000" b="1" i="0" dirty="0">
                <a:solidFill>
                  <a:srgbClr val="374151"/>
                </a:solidFill>
                <a:effectLst/>
                <a:latin typeface="Cambria" panose="02040503050406030204" pitchFamily="18" charset="0"/>
              </a:rPr>
              <a:t>5.Nonverbal communication: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Nonverbal cues such as body language and tone of voice are also important in communication and can convey a lot of information about a person's feelings and intentions.</a:t>
            </a:r>
          </a:p>
        </p:txBody>
      </p:sp>
    </p:spTree>
    <p:extLst>
      <p:ext uri="{BB962C8B-B14F-4D97-AF65-F5344CB8AC3E}">
        <p14:creationId xmlns:p14="http://schemas.microsoft.com/office/powerpoint/2010/main" val="299188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4CC51-38F6-E643-A379-EAF72F20543F}"/>
              </a:ext>
            </a:extLst>
          </p:cNvPr>
          <p:cNvSpPr txBox="1"/>
          <p:nvPr/>
        </p:nvSpPr>
        <p:spPr>
          <a:xfrm>
            <a:off x="-154745" y="0"/>
            <a:ext cx="12346745"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Comparing different organisational </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36878D5D-48D3-384B-A0C5-364260E6A373}"/>
              </a:ext>
            </a:extLst>
          </p:cNvPr>
          <p:cNvSpPr txBox="1"/>
          <p:nvPr/>
        </p:nvSpPr>
        <p:spPr>
          <a:xfrm>
            <a:off x="0" y="755865"/>
            <a:ext cx="12192000" cy="5940088"/>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There are several organizational approaches to project management, including the traditional or waterfall approach, the agile approach, and the hybrid approach. Here are some examples of how different approaches have been implemented in real-world projects:</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374151"/>
                </a:solidFill>
                <a:effectLst/>
                <a:latin typeface="Cambria" panose="02040503050406030204" pitchFamily="18" charset="0"/>
              </a:rPr>
              <a:t>Traditional/Waterfall Approach: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traditional approach to project management involves a linear, sequential process where each stage of the project is completed before moving on to the next stage. This approach is best suited for projects with clear objectives, requirements, and well-defined deliverables. A good example of the traditional approach is the construction of a building, where each stage of the project - from designing the blueprint to construction to finishing.</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r>
              <a:rPr lang="en-GB" sz="2000" b="1" i="0" dirty="0">
                <a:solidFill>
                  <a:srgbClr val="374151"/>
                </a:solidFill>
                <a:effectLst/>
                <a:latin typeface="Cambria" panose="02040503050406030204" pitchFamily="18" charset="0"/>
              </a:rPr>
              <a:t>2.Agile Approach: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The agile approach to project management involves an iterative, collaborative process where project requirements and solutions evolve through the collaborative effort of self-organizing and cross-functional teams. This approach is best suited for complex, dynamic projects that require flexibility and adaptability. A good example of the agile approach is the development of software or an app, where continuous feedback and collaboration between the development team and stakeholders are essential for the success of the project.</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367679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A780FF-D7A9-7A4F-9042-13AA31E2CAD0}"/>
              </a:ext>
            </a:extLst>
          </p:cNvPr>
          <p:cNvSpPr txBox="1"/>
          <p:nvPr/>
        </p:nvSpPr>
        <p:spPr>
          <a:xfrm>
            <a:off x="0" y="390815"/>
            <a:ext cx="12189724" cy="2246769"/>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3.Hybrid Approach: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The hybrid approach combines elements of both the traditional and agile approaches, depending on the specific needs of the project. This approach allows for greater flexibility and adaptability while still maintaining the structure and control of the traditional approach.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 good example of the hybrid approach is the construction of a large-scale infrastructure project, such as a bridge or highway, where certain aspects of the project may require a more structured approach, while other parts may require a more flexible, iterative approach.</a:t>
            </a:r>
          </a:p>
        </p:txBody>
      </p:sp>
    </p:spTree>
    <p:extLst>
      <p:ext uri="{BB962C8B-B14F-4D97-AF65-F5344CB8AC3E}">
        <p14:creationId xmlns:p14="http://schemas.microsoft.com/office/powerpoint/2010/main" val="161327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grpSp>
        <p:nvGrpSpPr>
          <p:cNvPr id="29" name="Graphic 421">
            <a:extLst>
              <a:ext uri="{FF2B5EF4-FFF2-40B4-BE49-F238E27FC236}">
                <a16:creationId xmlns:a16="http://schemas.microsoft.com/office/drawing/2014/main"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4C60AD66-AD83-5B4B-97B8-6409A6227BA0}"/>
              </a:ext>
            </a:extLst>
          </p:cNvPr>
          <p:cNvSpPr txBox="1"/>
          <p:nvPr/>
        </p:nvSpPr>
        <p:spPr>
          <a:xfrm>
            <a:off x="0" y="0"/>
            <a:ext cx="3410485" cy="461665"/>
          </a:xfrm>
          <a:prstGeom prst="rect">
            <a:avLst/>
          </a:prstGeom>
          <a:noFill/>
        </p:spPr>
        <p:txBody>
          <a:bodyPr wrap="none" rtlCol="0">
            <a:spAutoFit/>
          </a:bodyPr>
          <a:lstStyle/>
          <a:p>
            <a:r>
              <a:rPr lang="en-PK" sz="2400" b="1" dirty="0">
                <a:latin typeface="Cambria" panose="02040503050406030204" pitchFamily="18" charset="0"/>
              </a:rPr>
              <a:t>LEARNING OUTCOME 1</a:t>
            </a:r>
          </a:p>
        </p:txBody>
      </p:sp>
      <p:sp>
        <p:nvSpPr>
          <p:cNvPr id="176" name="TextBox 175">
            <a:extLst>
              <a:ext uri="{FF2B5EF4-FFF2-40B4-BE49-F238E27FC236}">
                <a16:creationId xmlns:a16="http://schemas.microsoft.com/office/drawing/2014/main" id="{2367E8FD-25ED-3348-B082-BF44821BF9E5}"/>
              </a:ext>
            </a:extLst>
          </p:cNvPr>
          <p:cNvSpPr txBox="1"/>
          <p:nvPr/>
        </p:nvSpPr>
        <p:spPr>
          <a:xfrm>
            <a:off x="0" y="2386755"/>
            <a:ext cx="6144490" cy="1815882"/>
          </a:xfrm>
          <a:prstGeom prst="rect">
            <a:avLst/>
          </a:prstGeom>
          <a:noFill/>
        </p:spPr>
        <p:txBody>
          <a:bodyPr wrap="square">
            <a:spAutoFit/>
          </a:bodyPr>
          <a:lstStyle/>
          <a:p>
            <a:pPr marL="457200" indent="-457200">
              <a:buFont typeface="Arial" panose="020B0604020202020204" pitchFamily="34" charset="0"/>
              <a:buChar char="•"/>
            </a:pPr>
            <a:r>
              <a:rPr lang="en-GB" sz="2800" b="1" dirty="0">
                <a:effectLst/>
                <a:latin typeface="Cambria" panose="02040503050406030204" pitchFamily="18" charset="0"/>
              </a:rPr>
              <a:t>Explain the key stages of the project lifecycle that should be considered when project managing </a:t>
            </a:r>
          </a:p>
        </p:txBody>
      </p:sp>
    </p:spTree>
    <p:extLst>
      <p:ext uri="{BB962C8B-B14F-4D97-AF65-F5344CB8AC3E}">
        <p14:creationId xmlns:p14="http://schemas.microsoft.com/office/powerpoint/2010/main" val="109219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B2E4C7-9DE7-3848-84A8-EC87F8845B81}"/>
              </a:ext>
            </a:extLst>
          </p:cNvPr>
          <p:cNvSpPr txBox="1"/>
          <p:nvPr/>
        </p:nvSpPr>
        <p:spPr>
          <a:xfrm>
            <a:off x="167185" y="319544"/>
            <a:ext cx="12024815" cy="5632311"/>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For </a:t>
            </a:r>
            <a:r>
              <a:rPr lang="en-GB" sz="2000" b="1" dirty="0">
                <a:solidFill>
                  <a:srgbClr val="374151"/>
                </a:solidFill>
                <a:latin typeface="Cambria" panose="02040503050406030204" pitchFamily="18" charset="0"/>
              </a:rPr>
              <a:t>Example</a:t>
            </a:r>
            <a:r>
              <a:rPr lang="en-GB" sz="2000" b="1" i="0" dirty="0">
                <a:solidFill>
                  <a:srgbClr val="374151"/>
                </a:solidFill>
                <a:effectLst/>
                <a:latin typeface="Cambria" panose="02040503050406030204" pitchFamily="18" charset="0"/>
              </a:rPr>
              <a:t>, let's consider the development of a new mobile app:</a:t>
            </a:r>
          </a:p>
          <a:p>
            <a:pPr algn="l"/>
            <a:endParaRPr lang="en-GB" sz="2000" b="0" i="0" dirty="0">
              <a:solidFill>
                <a:srgbClr val="374151"/>
              </a:solidFill>
              <a:effectLst/>
              <a:latin typeface="Cambria" panose="02040503050406030204" pitchFamily="18" charset="0"/>
            </a:endParaRPr>
          </a:p>
          <a:p>
            <a:pPr algn="l">
              <a:buFont typeface="Arial" panose="020B0604020202020204" pitchFamily="34" charset="0"/>
              <a:buChar char="•"/>
            </a:pPr>
            <a:r>
              <a:rPr lang="en-GB" sz="2000" b="0" i="0" dirty="0">
                <a:solidFill>
                  <a:srgbClr val="374151"/>
                </a:solidFill>
                <a:effectLst/>
                <a:latin typeface="Cambria" panose="02040503050406030204" pitchFamily="18" charset="0"/>
              </a:rPr>
              <a:t>A traditional approach might involve a project manager leading a team of developers, designers, and testers who each complete their assigned tasks sequentially before moving onto the next stage. This approach may not be suitable for the development of an app, as user requirements may evolve rapidly, and the team may need to adjust their approach frequently.</a:t>
            </a:r>
          </a:p>
          <a:p>
            <a:pPr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buFont typeface="Arial" panose="020B0604020202020204" pitchFamily="34" charset="0"/>
              <a:buChar char="•"/>
            </a:pPr>
            <a:r>
              <a:rPr lang="en-GB" sz="2000" b="0" i="0" dirty="0">
                <a:solidFill>
                  <a:srgbClr val="374151"/>
                </a:solidFill>
                <a:effectLst/>
                <a:latin typeface="Cambria" panose="02040503050406030204" pitchFamily="18" charset="0"/>
              </a:rPr>
              <a:t>An agile approach, on the other hand, might involve a cross-functional team working collaboratively in short sprints, with frequent communication and feedback loops with the stakeholders. The team may work in a scrum methodology, where they plan, execute, and review the work in regular intervals, making adjustments and improvements as they go. This approach is more suited to developing an app, as it allows for flexibility and adaptability throughout the project.</a:t>
            </a:r>
          </a:p>
          <a:p>
            <a:pPr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buFont typeface="Arial" panose="020B0604020202020204" pitchFamily="34" charset="0"/>
              <a:buChar char="•"/>
            </a:pPr>
            <a:r>
              <a:rPr lang="en-GB" sz="2000" b="0" i="0" dirty="0">
                <a:solidFill>
                  <a:srgbClr val="374151"/>
                </a:solidFill>
                <a:effectLst/>
                <a:latin typeface="Cambria" panose="02040503050406030204" pitchFamily="18" charset="0"/>
              </a:rPr>
              <a:t>A hybrid approach could combine elements of both the traditional and agile approaches, for example, using a more structured approach for the initial planning and design phases, followed by a more iterative and collaborative approach for the development and testing phases. This approach can provide the best of both worlds, allowing for greater control and structure while still enabling flexibility and adaptability when needed.</a:t>
            </a:r>
          </a:p>
        </p:txBody>
      </p:sp>
    </p:spTree>
    <p:extLst>
      <p:ext uri="{BB962C8B-B14F-4D97-AF65-F5344CB8AC3E}">
        <p14:creationId xmlns:p14="http://schemas.microsoft.com/office/powerpoint/2010/main" val="296828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id="{3A387BFF-4DBC-46EE-B1D2-25506F702EB3}"/>
              </a:ext>
            </a:extLst>
          </p:cNvPr>
          <p:cNvGrpSpPr/>
          <p:nvPr/>
        </p:nvGrpSpPr>
        <p:grpSpPr>
          <a:xfrm>
            <a:off x="4383359" y="78951"/>
            <a:ext cx="7483064" cy="6700097"/>
            <a:chOff x="4594375" y="96827"/>
            <a:chExt cx="7483064" cy="6700097"/>
          </a:xfrm>
        </p:grpSpPr>
        <p:grpSp>
          <p:nvGrpSpPr>
            <p:cNvPr id="54" name="Graphic 166">
              <a:extLst>
                <a:ext uri="{FF2B5EF4-FFF2-40B4-BE49-F238E27FC236}">
                  <a16:creationId xmlns:a16="http://schemas.microsoft.com/office/drawing/2014/main" id="{DD24B049-2406-4190-AFD8-9AE5D6BE3EFA}"/>
                </a:ext>
              </a:extLst>
            </p:cNvPr>
            <p:cNvGrpSpPr/>
            <p:nvPr/>
          </p:nvGrpSpPr>
          <p:grpSpPr>
            <a:xfrm rot="10800000">
              <a:off x="5030867" y="1166911"/>
              <a:ext cx="5370598" cy="1148680"/>
              <a:chOff x="4298394" y="3045618"/>
              <a:chExt cx="3591640" cy="768191"/>
            </a:xfrm>
            <a:solidFill>
              <a:schemeClr val="bg1"/>
            </a:solidFill>
          </p:grpSpPr>
          <p:sp>
            <p:nvSpPr>
              <p:cNvPr id="256" name="Freeform: Shape 255">
                <a:extLst>
                  <a:ext uri="{FF2B5EF4-FFF2-40B4-BE49-F238E27FC236}">
                    <a16:creationId xmlns:a16="http://schemas.microsoft.com/office/drawing/2014/main" id="{ADFA34FA-530D-4338-B84E-A23F8C1CBCB4}"/>
                  </a:ext>
                </a:extLst>
              </p:cNvPr>
              <p:cNvSpPr/>
              <p:nvPr/>
            </p:nvSpPr>
            <p:spPr>
              <a:xfrm>
                <a:off x="4401979" y="3311365"/>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4CE085A-5B5C-4E08-ABB9-DEB421519985}"/>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D128A36-2DB1-4E37-BF69-B8D687CE44D9}"/>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6D2BC86-ABD9-43C3-A997-78764721129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DE54CCF-A671-4D10-AC57-2756B07852EF}"/>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542FF827-3A08-4463-839F-F6BF2DE76D04}"/>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8038CA91-31B3-4919-A1EF-9016DA68B397}"/>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EB2D25F5-EFB0-41C6-9894-4B4765210B66}"/>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7A104985-879D-4D52-AE55-D42312D3177C}"/>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286FDF11-F944-4EF3-8C34-6FFCEAFDE555}"/>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B3FC3F4-97BC-4E9D-AA69-C47A5F4DEB15}"/>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C711E36-0CDB-4A3A-A8BE-3DCDF0602E4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9D6EB11-A836-41C2-8E1F-40F38CC7A83A}"/>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4CA6662-09B2-4225-AD62-979ECE31857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F268ADE-984D-4689-9CBB-F66A87012CA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8F96B2B5-1018-4C86-B651-F86F6DCF4B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B434EA9-4D93-4091-801A-8D1CEFA2AB72}"/>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547EB96-535A-441D-8A9C-814876AFB8B2}"/>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8DA4376-393D-4EE2-BC37-BFB07B12051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C4E5B74-AF9B-4DFB-9099-7290E9D4F7FD}"/>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1E0C24CB-9258-4DD6-968C-7B0363830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4375" y="2168764"/>
              <a:ext cx="5383773" cy="1153665"/>
            </a:xfrm>
            <a:prstGeom prst="rect">
              <a:avLst/>
            </a:prstGeom>
          </p:spPr>
        </p:pic>
        <p:pic>
          <p:nvPicPr>
            <p:cNvPr id="56" name="Graphic 55">
              <a:extLst>
                <a:ext uri="{FF2B5EF4-FFF2-40B4-BE49-F238E27FC236}">
                  <a16:creationId xmlns:a16="http://schemas.microsoft.com/office/drawing/2014/main" id="{AF78C48E-1E9D-4C21-B7F6-733EAC936F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4855" y="3473578"/>
              <a:ext cx="5383773" cy="1153665"/>
            </a:xfrm>
            <a:prstGeom prst="rect">
              <a:avLst/>
            </a:prstGeom>
          </p:spPr>
        </p:pic>
        <p:pic>
          <p:nvPicPr>
            <p:cNvPr id="57" name="Graphic 56">
              <a:extLst>
                <a:ext uri="{FF2B5EF4-FFF2-40B4-BE49-F238E27FC236}">
                  <a16:creationId xmlns:a16="http://schemas.microsoft.com/office/drawing/2014/main" id="{6454CA2C-015F-4BB0-9594-1F18D7B41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0290" y="4405516"/>
              <a:ext cx="5383773" cy="1153665"/>
            </a:xfrm>
            <a:prstGeom prst="rect">
              <a:avLst/>
            </a:prstGeom>
          </p:spPr>
        </p:pic>
        <p:grpSp>
          <p:nvGrpSpPr>
            <p:cNvPr id="58" name="Graphic 166">
              <a:extLst>
                <a:ext uri="{FF2B5EF4-FFF2-40B4-BE49-F238E27FC236}">
                  <a16:creationId xmlns:a16="http://schemas.microsoft.com/office/drawing/2014/main" id="{3708846D-6ED3-4A0A-8B25-3EFC760A0952}"/>
                </a:ext>
              </a:extLst>
            </p:cNvPr>
            <p:cNvGrpSpPr/>
            <p:nvPr/>
          </p:nvGrpSpPr>
          <p:grpSpPr>
            <a:xfrm rot="10800000">
              <a:off x="5079874" y="2411771"/>
              <a:ext cx="5370598" cy="1148680"/>
              <a:chOff x="4298394" y="3045618"/>
              <a:chExt cx="3591640" cy="768191"/>
            </a:xfrm>
            <a:solidFill>
              <a:schemeClr val="bg1"/>
            </a:solidFill>
          </p:grpSpPr>
          <p:sp>
            <p:nvSpPr>
              <p:cNvPr id="236" name="Freeform: Shape 235">
                <a:extLst>
                  <a:ext uri="{FF2B5EF4-FFF2-40B4-BE49-F238E27FC236}">
                    <a16:creationId xmlns:a16="http://schemas.microsoft.com/office/drawing/2014/main" id="{1624EF58-90D9-4C45-969F-8D407FC234A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D526DA9-D6D1-4973-A959-94FE1623D099}"/>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45A0E55-8188-4D39-B863-1CB01A14E87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E6A694E-6853-4A05-A33E-13AEFB3B2DD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739DA6E-6293-4EB7-BD8F-972157B644F5}"/>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D31D40B-B773-4059-9E01-214188B8AEE5}"/>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9CE84FD8-45FF-419B-BC8B-AFE6CE3080E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2617C25-4BE9-4989-BCAC-34B739CAC3C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F9F031F6-6F4F-42A3-BB35-FE5BF3C5B2C8}"/>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EAF53C6E-A628-4530-A6F2-6C9BD24D25E2}"/>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3BEED67-E6D2-4818-9FEA-4FFF618A226C}"/>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7BC207B-7910-4D92-B102-15CF333F548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75053AA-0BFF-4818-A2FF-331A1F9132FD}"/>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649A6F74-27ED-4833-8B23-D0E59E8C9E1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54A433C-80D0-4C87-8CCA-6E91292D45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D8958BE3-8C7B-40DC-9CA4-52B6853379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54A47C9-FFC7-451F-8D34-A167ACFDFD4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504B9E8-456C-4828-B157-D5FE0C96255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D04E453-8E10-48BD-B556-00C08DC1031A}"/>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99B9C8C9-1886-4A0B-8BFF-F753F2E1AAC5}"/>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59" name="Graphic 166">
              <a:extLst>
                <a:ext uri="{FF2B5EF4-FFF2-40B4-BE49-F238E27FC236}">
                  <a16:creationId xmlns:a16="http://schemas.microsoft.com/office/drawing/2014/main" id="{B750ED0C-289A-4042-A006-648AD033C4EF}"/>
                </a:ext>
              </a:extLst>
            </p:cNvPr>
            <p:cNvGrpSpPr/>
            <p:nvPr/>
          </p:nvGrpSpPr>
          <p:grpSpPr>
            <a:xfrm>
              <a:off x="6426468" y="96827"/>
              <a:ext cx="4000541" cy="855648"/>
              <a:chOff x="4298394" y="3045618"/>
              <a:chExt cx="3591640" cy="768191"/>
            </a:xfrm>
            <a:solidFill>
              <a:schemeClr val="bg1"/>
            </a:solidFill>
          </p:grpSpPr>
          <p:sp>
            <p:nvSpPr>
              <p:cNvPr id="216" name="Freeform: Shape 215">
                <a:extLst>
                  <a:ext uri="{FF2B5EF4-FFF2-40B4-BE49-F238E27FC236}">
                    <a16:creationId xmlns:a16="http://schemas.microsoft.com/office/drawing/2014/main" id="{28724574-9161-4A75-A4BD-D39719BCD1FB}"/>
                  </a:ext>
                </a:extLst>
              </p:cNvPr>
              <p:cNvSpPr/>
              <p:nvPr/>
            </p:nvSpPr>
            <p:spPr>
              <a:xfrm>
                <a:off x="4401979" y="3311366"/>
                <a:ext cx="3476624"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BD29B1E-711F-43F2-8BFA-33A728ED8A77}"/>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F33EED04-7588-42FF-934B-E86882AD0ECC}"/>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F2E67A8-27F3-45B3-88EC-819163621644}"/>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04954B9-D07D-423E-B2E0-83669D9C0A0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27CCE5F1-3C34-4771-BF97-25F919D70549}"/>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7D9E1B22-B75F-48EE-A8A9-532F76B0A8E9}"/>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DBF11BCD-F134-417F-B8FA-CBCC9E0D1D90}"/>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9DE9CBE-F340-4A51-A894-62FCEE8BCB07}"/>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B6AFBFA-2ED5-4013-BF04-EE7FF56C9BA6}"/>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F3347CF-DBE3-4CDA-B478-AAC7A31AC31F}"/>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2F2CDDAF-D11F-41F1-BA02-8FF777E9B12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2D585F5-6D8C-4454-A20B-67B432A847F8}"/>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D49F772-3505-465F-A63E-64B9406DA65A}"/>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B42531F8-8AAA-47B5-BA56-8ACA1852A1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4DB7EEC-0746-4F19-A157-93DF59F4626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732578E-DCEF-4C73-8F1B-B1A00B603AA3}"/>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9A7F52A-6059-44D0-B752-DAA6EF3A6B25}"/>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25B7E0FE-7FA9-4582-9939-C30283374168}"/>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E39AE861-DAFB-4D5C-B925-5D662262A30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0" name="Graphic 234">
              <a:extLst>
                <a:ext uri="{FF2B5EF4-FFF2-40B4-BE49-F238E27FC236}">
                  <a16:creationId xmlns:a16="http://schemas.microsoft.com/office/drawing/2014/main" id="{1CD6633D-075C-4F2F-8A39-1EB734ED587A}"/>
                </a:ext>
              </a:extLst>
            </p:cNvPr>
            <p:cNvGrpSpPr/>
            <p:nvPr/>
          </p:nvGrpSpPr>
          <p:grpSpPr>
            <a:xfrm>
              <a:off x="5399552" y="412759"/>
              <a:ext cx="5236443" cy="1785631"/>
              <a:chOff x="7533181" y="1351306"/>
              <a:chExt cx="4265296" cy="1454469"/>
            </a:xfrm>
            <a:solidFill>
              <a:schemeClr val="bg1"/>
            </a:solidFill>
          </p:grpSpPr>
          <p:sp>
            <p:nvSpPr>
              <p:cNvPr id="210" name="Freeform: Shape 209">
                <a:extLst>
                  <a:ext uri="{FF2B5EF4-FFF2-40B4-BE49-F238E27FC236}">
                    <a16:creationId xmlns:a16="http://schemas.microsoft.com/office/drawing/2014/main" id="{4C7749AE-DB5D-4D28-A812-D4764E453164}"/>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8B0957CE-252E-43B9-B05C-E467062431CB}"/>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6F73D7B8-5FF8-4CDE-863D-912A2F210B87}"/>
                  </a:ext>
                </a:extLst>
              </p:cNvPr>
              <p:cNvSpPr/>
              <p:nvPr/>
            </p:nvSpPr>
            <p:spPr>
              <a:xfrm>
                <a:off x="7533181" y="1351306"/>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AD449A4-D004-481D-B64C-6A77AE060BDA}"/>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6D652F4-1A3B-4937-9AF1-126236AD03C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EE9C6946-5F86-4016-A2FE-B2CD46A04113}"/>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61" name="Graphic 166">
              <a:extLst>
                <a:ext uri="{FF2B5EF4-FFF2-40B4-BE49-F238E27FC236}">
                  <a16:creationId xmlns:a16="http://schemas.microsoft.com/office/drawing/2014/main" id="{16769924-464A-4713-8E50-F889EAEB0482}"/>
                </a:ext>
              </a:extLst>
            </p:cNvPr>
            <p:cNvGrpSpPr/>
            <p:nvPr/>
          </p:nvGrpSpPr>
          <p:grpSpPr>
            <a:xfrm>
              <a:off x="6715061" y="5486362"/>
              <a:ext cx="3989135" cy="838142"/>
              <a:chOff x="4305300" y="3052762"/>
              <a:chExt cx="3581400" cy="752475"/>
            </a:xfrm>
            <a:solidFill>
              <a:schemeClr val="bg1"/>
            </a:solidFill>
          </p:grpSpPr>
          <p:sp>
            <p:nvSpPr>
              <p:cNvPr id="190" name="Freeform: Shape 189">
                <a:extLst>
                  <a:ext uri="{FF2B5EF4-FFF2-40B4-BE49-F238E27FC236}">
                    <a16:creationId xmlns:a16="http://schemas.microsoft.com/office/drawing/2014/main" id="{5BF0D0BF-1BAC-403F-8842-DA4B0E2C8EAA}"/>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4C97C16A-C57E-4ACF-BB33-C29236CB1D9E}"/>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7FD0F2D-BF02-4FA4-BDB8-7550CD485520}"/>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E356F91-A046-4658-A7FD-F2AC31372912}"/>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476DAF5-069D-4C00-A840-34DB3B13CD34}"/>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E095B6E-C018-445C-B521-10101B9EB2E0}"/>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35CF749-62F5-4590-833F-3D5B50D50BF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73037C8-9D87-41BE-BFFC-A98AA59E7EBA}"/>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F8031E0-D780-4201-88C4-C2849C07C0F5}"/>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C142BC8-0251-4228-95A2-869175A0064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11793448-6769-4C41-8AE5-A86673B61273}"/>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68459BE0-EFE2-4E8E-8F82-DF7064C46A55}"/>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F07A86B-6139-4348-8FF6-908B10232BF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C7FAF4B-DE86-4FB9-AF72-4C10D6F2F45C}"/>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F6B8624-89D7-464B-AE1C-41D54EB168EB}"/>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B2F4526-44D6-44E1-9EFC-430B7689A446}"/>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D96FF190-45F3-4B82-BFC2-DEF8F0927FFE}"/>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CEC4CBD-D37E-454E-82F5-747802C394E3}"/>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E6080FD-BD5F-4E0C-931D-1A3ED123416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51DE0A1-F04D-4DD4-B3E7-39F10EF1FA3F}"/>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2" name="Graphic 3">
              <a:extLst>
                <a:ext uri="{FF2B5EF4-FFF2-40B4-BE49-F238E27FC236}">
                  <a16:creationId xmlns:a16="http://schemas.microsoft.com/office/drawing/2014/main" id="{50E34CD5-1538-47B4-AAC4-343AB14B9407}"/>
                </a:ext>
              </a:extLst>
            </p:cNvPr>
            <p:cNvGrpSpPr/>
            <p:nvPr/>
          </p:nvGrpSpPr>
          <p:grpSpPr>
            <a:xfrm>
              <a:off x="6431104" y="100108"/>
              <a:ext cx="5646335" cy="6696816"/>
              <a:chOff x="5276850" y="2457450"/>
              <a:chExt cx="1638300" cy="1943100"/>
            </a:xfrm>
            <a:solidFill>
              <a:schemeClr val="bg1"/>
            </a:solidFill>
          </p:grpSpPr>
          <p:sp>
            <p:nvSpPr>
              <p:cNvPr id="63" name="Freeform: Shape 62">
                <a:extLst>
                  <a:ext uri="{FF2B5EF4-FFF2-40B4-BE49-F238E27FC236}">
                    <a16:creationId xmlns:a16="http://schemas.microsoft.com/office/drawing/2014/main" id="{C4827C85-9F24-4900-A5A8-A6DC17739574}"/>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753C022-CC16-4A13-B103-DE8E883C9531}"/>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BC2CBFE-A3C0-4523-B927-378677B8BFAF}"/>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260066E-3E88-46E5-B5C4-DB59F5A115BF}"/>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E98CAD-B1F0-4F0E-AD78-B3129B5EB008}"/>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E076D09-DE40-47F6-A630-8104F500F63A}"/>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08E0EF1-A3DD-498D-9BCC-5248316ADFA1}"/>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2699DEB-B196-45A1-A368-05F26D43C5A6}"/>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491B135-0B92-4A7C-8310-5AD5749322F0}"/>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452CBC5-B271-4EE8-BF21-740E071823D2}"/>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9DF2757-51DB-4C1D-82E7-961BE88C3271}"/>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A040CE-3211-4823-9E68-116FD299554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A3937F4-748F-463A-B62A-9B6B8E0976C8}"/>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C2D26E9-272A-4C41-9A6C-00DB2ED1F237}"/>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6D91168-6D2F-4D74-A952-4463E2860747}"/>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3289C10-AD3E-408E-83BA-A1BC2D2524B2}"/>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E15CBFB-EA18-4496-BE16-A2E64A58AA0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2EC83D-6423-4E8F-ACCD-756F84264614}"/>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CC46467-47E8-4BC2-907C-D6376655D76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1CC970F-15DF-4F7B-BCC3-7AB754F2BC16}"/>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8829EFE-A102-422C-9FAE-CF36F9411FAE}"/>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73B7972-0898-4F79-9F51-AA6861F6CA77}"/>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862E863-B809-4F81-8290-7C3A675BD787}"/>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CA0963B-45D4-44DB-BBBC-4F5DF5BFD998}"/>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BB13771-CCF4-4004-AAF6-85727B077BFD}"/>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24E680-18A4-4925-BC59-39C73604E282}"/>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0DDB656-FBB0-4FDA-A39F-728C6A4BC8F6}"/>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C267DF7-82BD-4AFD-8086-A63A210B3762}"/>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AE660CE-C5BD-42EF-B27C-49E439E1FC8F}"/>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1982C4-8F12-4D9D-8B7E-4747C775CF8A}"/>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A67460-9BE0-41D6-9B22-5BD527E6661C}"/>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69A2F6C-CDB9-403F-927F-BBEAC902E71C}"/>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731CD3B-6859-477C-9486-7C654D947ACB}"/>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47258F6-A7E9-4D60-B1EE-B9B0F2C6366B}"/>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791F520-FBDC-4064-BD86-98167E100676}"/>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BF75AB0-2E21-4C35-A0B7-73202F7B38A8}"/>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6A23C8D-F262-44CC-A1DB-9A4BC902DE30}"/>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41364F5-86D7-4602-9045-D9EB5015661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B64F400-E76C-46E6-98FF-54F7399FBD31}"/>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994CD39-D137-4F6D-BD90-D9596E88077F}"/>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6D5DBF1-2D27-499C-9524-87285968AFEE}"/>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2FECE3C-C112-407F-ADB5-B0EEF0D1315E}"/>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16DFDDF-94AA-451D-840A-996F7C0971CD}"/>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F18C520-BD5D-4E7A-BAB8-C54A483DDE6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BF1E186-61E4-408B-89EB-2CBB9C6D1F8A}"/>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CFE5379-A144-4287-B035-FEA2ED11A8BB}"/>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97F9E09-288E-4D55-A46A-06519760ED9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4138DC-C73B-4C62-9742-D030D3596E1D}"/>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03182F1-DBBC-4C84-8717-E165E77BE45C}"/>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99CEEDA-A3DB-4D07-8CF4-4EE1AFBF7F88}"/>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A72E71C-E691-4092-8734-6B8414623E18}"/>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F40D4F3-A699-4842-94D6-593102EFE948}"/>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D864144-2DDC-42E9-8E10-9F1F5CA697F8}"/>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AA1A4DF-37A6-43A1-BA9F-7EFFC3E403E9}"/>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FE63D07-C9C6-4D6C-A00B-E784F6F245AF}"/>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254B192-995F-4D1F-B120-D8EB3C71BB64}"/>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2097350-CF47-4B38-A090-D326DBCC38CF}"/>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DD6CE69-64BA-40FD-A7BD-FF1E3492750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673D180-916B-4C94-804D-3BDF2DC66E76}"/>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BB06668-C6A6-4504-A334-1F8600BBBD9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C22D822-DD0F-4A30-9B52-2EF5F951B167}"/>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F117634-8D28-4F9A-8C99-E6DB3CDCE3F2}"/>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CF1EF79-C1F1-4C9E-B817-4B83E5566348}"/>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A87A73F-8794-4D1B-B1DE-0FC9D3997F72}"/>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B6F76E0-A219-40BE-9F3C-E2EF46CF5F37}"/>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522727F-DEAA-42C5-9298-F8647CCD3D1A}"/>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16560F2-5B68-4BA8-9304-5C2848880CEE}"/>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56035D6-08AE-40A6-9556-BDAFAC158CCF}"/>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37CD0DD-28C7-40E5-A0A8-613AC3E2AFA9}"/>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26C7D56-3578-4C1B-B092-89643210F859}"/>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33A1114-4C13-4F2B-8DD1-A5EB52739306}"/>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FA8663A-157C-4059-9152-6761FDF21AEC}"/>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CB31553-F0B4-4AC2-B75B-D3F6CD7C506C}"/>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F20BF26-70E7-4BF3-98E5-C3B240D4E467}"/>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A297DE4-1132-4D8D-9E9C-EBEE0D69E51C}"/>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47521A-B145-4861-BB8D-9E295E04C0B1}"/>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22B39A1-6ACA-43DA-A66B-38CEE1FF3BF9}"/>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4E9BE96-2BBD-449A-8FB5-0937F43383D5}"/>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D2D3213-2908-4806-82E9-3BCDAC62FE6D}"/>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F38F479-96E2-4A4C-98FE-B09DF54D892D}"/>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51F0846-6ABA-47EE-8398-62738039AB22}"/>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F1E3290-6A5E-4362-BEF5-2D3D9A47048A}"/>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B37DB7F-2668-45F1-9CF9-885994D38866}"/>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990E9F2-6D2C-4717-A3EF-1BFB0A312549}"/>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E373849-29E2-460A-A367-02D7B42F8413}"/>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370E49B-0D55-4E60-A04E-DA66CC6DFE6A}"/>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2C34E57-5B92-47A2-B9F0-7D4FA2BB6790}"/>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FBE5E8-FD5F-465F-874A-3BD49EC8E4E3}"/>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ABD3B61-66C3-4E74-842F-E787DF9131D6}"/>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FB51987-35AA-4754-AD11-82CEBFEDF3D7}"/>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40CA820-0F60-47A8-BFB9-CA49656589B6}"/>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B3CE679-F512-47A2-840C-6EF7EF233775}"/>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77314DD-0AB2-4AA0-825A-3E8AF4E87B03}"/>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8E33AF1-A709-4DB4-B5A7-378C663BA269}"/>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AE3F5C-F315-40DA-8A0C-CD8F79A884F1}"/>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3ACF955-CB52-4F6F-A12E-E5D86BE9D22F}"/>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491B51-896D-4736-83C8-D51B99C381D3}"/>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DE1BA76-F977-4888-8DB9-C347B1665918}"/>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55D2F3A-8E18-4DFB-B39A-91066A795381}"/>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C8F3C86-E764-4F11-9052-050F22CCF113}"/>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C20636C-EC4D-439B-BC6A-3D60A53F96ED}"/>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EDEDB7C-23E8-4C18-ABB8-42E3A8891DAB}"/>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111917E-4622-449B-BF7C-7CC007E62798}"/>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386617A-C682-495B-97E1-9011EEE24E15}"/>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0B5CCCA-5A7F-4E17-931D-096DCB41F1FD}"/>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3408AD7-3304-4134-B7FE-FB23F87E3EBC}"/>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AC32479-8D6C-47D7-8DFD-D4DE8E527F02}"/>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DAD9C1B-6738-4A07-96ED-DE0CB1A8F61C}"/>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4D29AB1-CA8D-40A0-9BAA-A8BFD60E0238}"/>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E731D6E-527A-45B9-BB15-F955349286D1}"/>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8D3C16F-65C7-44D6-8D44-4ADE71304993}"/>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2F0A647-D6A2-4C87-A83C-4FDDD84CBBE0}"/>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6B7E95C-77FF-41F2-B4F1-89DFB5D4A96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51D3A72-4F6B-4E43-8E64-80BE1884AF84}"/>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7AF692-3455-4BBD-BDF1-33D22F7D1EFC}"/>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36DD38E-04AA-478C-8E46-B641DC6D1DC3}"/>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D30117E-AD25-4453-8373-44EE92A4BF05}"/>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8351072-F5EC-4A68-B60D-CBFBF7D8D4F2}"/>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F64FE24-BF34-4A8E-A28D-BD0C495B8CC1}"/>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4D236D1-23BB-490D-8D39-4B6B8B884F5B}"/>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0A92FEF-B002-4E23-9FDA-51280F76DEB9}"/>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CA4181A-FF1B-4D59-8A4D-1B8DBD565C2C}"/>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3FAA2C2-E986-41C7-B925-900D890F13B9}"/>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5DECD03-B711-421D-8AAF-868B75A5F9AC}"/>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C02E529-A06C-4A6B-A15E-A39535290171}"/>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409F2D4-BA2D-47E6-B7CA-CB0829DAE39D}"/>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B354D5E-E311-423F-973F-65291ECF2161}"/>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nvGrpSpPr>
            <p:cNvPr id="276" name="Graphic 166">
              <a:extLst>
                <a:ext uri="{FF2B5EF4-FFF2-40B4-BE49-F238E27FC236}">
                  <a16:creationId xmlns:a16="http://schemas.microsoft.com/office/drawing/2014/main" id="{74AA5A7E-3071-4529-8419-E735F24C903B}"/>
                </a:ext>
              </a:extLst>
            </p:cNvPr>
            <p:cNvGrpSpPr/>
            <p:nvPr/>
          </p:nvGrpSpPr>
          <p:grpSpPr>
            <a:xfrm>
              <a:off x="5052311" y="4171348"/>
              <a:ext cx="5032531" cy="1057366"/>
              <a:chOff x="4305300" y="3052762"/>
              <a:chExt cx="3581400" cy="752475"/>
            </a:xfrm>
            <a:solidFill>
              <a:schemeClr val="bg1"/>
            </a:solidFill>
          </p:grpSpPr>
          <p:sp>
            <p:nvSpPr>
              <p:cNvPr id="277" name="Freeform: Shape 276">
                <a:extLst>
                  <a:ext uri="{FF2B5EF4-FFF2-40B4-BE49-F238E27FC236}">
                    <a16:creationId xmlns:a16="http://schemas.microsoft.com/office/drawing/2014/main" id="{DF8DA59A-4D3D-483D-851E-20F3439558AD}"/>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3B6F978-6241-48F7-AD77-547C4300EB56}"/>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F07AD39-36BB-42ED-80C5-E99AF70CB79A}"/>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E2D0023-3E1D-4B8B-9E6E-31E8D0373A3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8CD39220-19B6-4469-A62D-03D3CA0C4C89}"/>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E209FAF-FE80-4178-B319-3C119A9D563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848517B-A75F-4431-BFDE-F38E41C4229B}"/>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7198BAB-EDC0-4CBA-BBA2-F06584E28571}"/>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3D475-BF3A-4D00-9C15-40113846E61A}"/>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8E4AF63-2EC3-4859-9A8A-D8B8B3BB2CE1}"/>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531783A-5E48-4BA9-B715-F4ED9558FABE}"/>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8D700BB-E751-48DA-8AB8-914B3CD8E41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589BF9FB-7483-4A69-AA49-A35A6D3C5FAE}"/>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25152BDF-1BEB-4150-8993-9317915EA6B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C7971C53-AABC-4071-B599-F09FEC77B27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3A78273-7BDD-4C8C-B817-C7279EDDFFF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A4907EC0-58F4-453F-8DF4-09584F491C5C}"/>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8776D23D-4F47-4257-A697-32F36CE05B86}"/>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FCB0B76-FAC5-4775-AE50-CF8A5E580541}"/>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B39CFCF1-BF3A-45CC-8CA6-E6F4EF69F04E}"/>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sp>
        <p:nvSpPr>
          <p:cNvPr id="302" name="Rectangle 301">
            <a:extLst>
              <a:ext uri="{FF2B5EF4-FFF2-40B4-BE49-F238E27FC236}">
                <a16:creationId xmlns:a16="http://schemas.microsoft.com/office/drawing/2014/main" id="{E9B7B593-D656-452E-AFE4-89D6370C70F6}"/>
              </a:ext>
            </a:extLst>
          </p:cNvPr>
          <p:cNvSpPr/>
          <p:nvPr/>
        </p:nvSpPr>
        <p:spPr>
          <a:xfrm flipV="1">
            <a:off x="0" y="2230549"/>
            <a:ext cx="4792894" cy="1441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a:extLst>
              <a:ext uri="{FF2B5EF4-FFF2-40B4-BE49-F238E27FC236}">
                <a16:creationId xmlns:a16="http://schemas.microsoft.com/office/drawing/2014/main" id="{5805B03F-FDDF-1745-8D51-4C67AA642223}"/>
              </a:ext>
            </a:extLst>
          </p:cNvPr>
          <p:cNvSpPr txBox="1"/>
          <p:nvPr/>
        </p:nvSpPr>
        <p:spPr>
          <a:xfrm>
            <a:off x="0" y="1745893"/>
            <a:ext cx="6107372" cy="523220"/>
          </a:xfrm>
          <a:prstGeom prst="rect">
            <a:avLst/>
          </a:prstGeom>
          <a:noFill/>
        </p:spPr>
        <p:txBody>
          <a:bodyPr wrap="square">
            <a:spAutoFit/>
          </a:bodyPr>
          <a:lstStyle/>
          <a:p>
            <a:r>
              <a:rPr lang="en-GB" sz="2800" b="1" i="0" dirty="0">
                <a:solidFill>
                  <a:schemeClr val="accent2">
                    <a:lumMod val="60000"/>
                    <a:lumOff val="40000"/>
                  </a:schemeClr>
                </a:solidFill>
                <a:effectLst/>
                <a:latin typeface="Cambria" panose="02040503050406030204" pitchFamily="18" charset="0"/>
              </a:rPr>
              <a:t>2.Project management plans</a:t>
            </a:r>
            <a:endParaRPr lang="en-PK" sz="2800" b="1" dirty="0">
              <a:solidFill>
                <a:schemeClr val="accent2">
                  <a:lumMod val="60000"/>
                  <a:lumOff val="40000"/>
                </a:schemeClr>
              </a:solidFill>
              <a:latin typeface="Cambria" panose="02040503050406030204" pitchFamily="18" charset="0"/>
            </a:endParaRPr>
          </a:p>
        </p:txBody>
      </p:sp>
    </p:spTree>
    <p:extLst>
      <p:ext uri="{BB962C8B-B14F-4D97-AF65-F5344CB8AC3E}">
        <p14:creationId xmlns:p14="http://schemas.microsoft.com/office/powerpoint/2010/main" val="391035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82BB2A-8E80-4347-B73D-73D31724EAC1}"/>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Project management plans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0335738D-1A49-0E4F-A194-B5BE6EE2F683}"/>
              </a:ext>
            </a:extLst>
          </p:cNvPr>
          <p:cNvSpPr txBox="1"/>
          <p:nvPr/>
        </p:nvSpPr>
        <p:spPr>
          <a:xfrm>
            <a:off x="76768" y="523220"/>
            <a:ext cx="12038463" cy="6555641"/>
          </a:xfrm>
          <a:prstGeom prst="rect">
            <a:avLst/>
          </a:prstGeom>
          <a:noFill/>
        </p:spPr>
        <p:txBody>
          <a:bodyPr wrap="square">
            <a:spAutoFit/>
          </a:bodyPr>
          <a:lstStyle/>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plans are essential documents that outline the scope, objectives, timelines, and resources needed to complete a project successfully. The plan serves as a roadmap for the project, providing a framework for decision-making, risk management, and project monitoring and control. Here are some of the key components of a project management plan:</a:t>
            </a:r>
          </a:p>
          <a:p>
            <a:pPr algn="l">
              <a:buFont typeface="+mj-lt"/>
              <a:buAutoNum type="arabicPeriod"/>
            </a:pPr>
            <a:r>
              <a:rPr lang="en-GB" sz="2000" b="1" i="0" dirty="0">
                <a:solidFill>
                  <a:srgbClr val="374151"/>
                </a:solidFill>
                <a:effectLst/>
                <a:latin typeface="Cambria" panose="02040503050406030204" pitchFamily="18" charset="0"/>
              </a:rPr>
              <a:t>Project Scope: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section outlines the project's goals, objectives, and deliverables. It defines what is included in the project and what is not included, to ensure that everyone involved has a clear understanding of the project's boundaries.</a:t>
            </a:r>
          </a:p>
          <a:p>
            <a:pPr algn="l"/>
            <a:r>
              <a:rPr lang="en-GB" sz="2000" b="1" i="0" dirty="0">
                <a:solidFill>
                  <a:srgbClr val="374151"/>
                </a:solidFill>
                <a:effectLst/>
                <a:latin typeface="Cambria" panose="02040503050406030204" pitchFamily="18" charset="0"/>
              </a:rPr>
              <a:t>2.Project Schedule: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This section outlines the timeline for the project, including key milestones, deadlines, and dependencies. It defines the sequence of tasks and the estimated time required for each task, to help the team manage their workload and track progress.</a:t>
            </a:r>
          </a:p>
          <a:p>
            <a:pPr algn="l"/>
            <a:r>
              <a:rPr lang="en-GB" sz="2000" b="1" i="0" dirty="0">
                <a:solidFill>
                  <a:srgbClr val="374151"/>
                </a:solidFill>
                <a:effectLst/>
                <a:latin typeface="Cambria" panose="02040503050406030204" pitchFamily="18" charset="0"/>
              </a:rPr>
              <a:t>3.Project Budget: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This section outlines the estimated costs for the project, including labour, materials, and other expenses. It helps to ensure that the project stays within budget and that resources are allocated effectively.</a:t>
            </a:r>
          </a:p>
          <a:p>
            <a:r>
              <a:rPr lang="en-GB" sz="2000" b="1" i="0" dirty="0">
                <a:solidFill>
                  <a:srgbClr val="374151"/>
                </a:solidFill>
                <a:effectLst/>
                <a:latin typeface="Cambria" panose="02040503050406030204" pitchFamily="18" charset="0"/>
              </a:rPr>
              <a:t>4.Risk Management Plan: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This section outlines the potential risks that may impact the project, as well as the strategies and procedures to mitigate or avoid those risks. It helps the team to anticipate and prepare for potential obstacles and minimize their impact on the project.</a:t>
            </a:r>
          </a:p>
          <a:p>
            <a:pPr algn="l"/>
            <a:endParaRPr lang="en-GB" sz="2000" b="0" i="0" dirty="0">
              <a:solidFill>
                <a:srgbClr val="374151"/>
              </a:solidFill>
              <a:effectLst/>
              <a:latin typeface="Cambria" panose="02040503050406030204" pitchFamily="18" charset="0"/>
            </a:endParaRP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247878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281E67-4923-6A49-B774-39E6AEC3F93E}"/>
              </a:ext>
            </a:extLst>
          </p:cNvPr>
          <p:cNvSpPr txBox="1"/>
          <p:nvPr/>
        </p:nvSpPr>
        <p:spPr>
          <a:xfrm>
            <a:off x="2276" y="285172"/>
            <a:ext cx="12189724" cy="409342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5.Communications Plan: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This section outlines how project information will be shared and communicated with stakeholders, including the frequency and method of communication. It ensures that everyone involved is informed and up-to-date on the project's progress and any changes that may affect the project.</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dirty="0">
                <a:solidFill>
                  <a:srgbClr val="374151"/>
                </a:solidFill>
                <a:latin typeface="Cambria" panose="02040503050406030204" pitchFamily="18" charset="0"/>
              </a:rPr>
              <a:t>6.</a:t>
            </a:r>
            <a:r>
              <a:rPr lang="en-GB" sz="2000" b="1" i="0" dirty="0">
                <a:solidFill>
                  <a:srgbClr val="374151"/>
                </a:solidFill>
                <a:effectLst/>
                <a:latin typeface="Cambria" panose="02040503050406030204" pitchFamily="18" charset="0"/>
              </a:rPr>
              <a:t>Quality Management Plan: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This section outlines the procedures and standards for quality control and assurance. It ensures that the project meets the expected quality standards and that any issues are identified and addressed promptly.</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7.Human Resource Plan: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This section outlines the personnel resources needed for the project, including the roles and responsibilities of team members and any required training or development. It helps to ensure that the project has the necessary human resources to complete the work successfully.</a:t>
            </a:r>
          </a:p>
        </p:txBody>
      </p:sp>
    </p:spTree>
    <p:extLst>
      <p:ext uri="{BB962C8B-B14F-4D97-AF65-F5344CB8AC3E}">
        <p14:creationId xmlns:p14="http://schemas.microsoft.com/office/powerpoint/2010/main" val="67639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5F1E6-1577-B745-BFB8-E1A11952A813}"/>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Scoping a project </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689B1436-3050-9E44-9597-6DCE3EB17B90}"/>
              </a:ext>
            </a:extLst>
          </p:cNvPr>
          <p:cNvSpPr txBox="1"/>
          <p:nvPr/>
        </p:nvSpPr>
        <p:spPr>
          <a:xfrm>
            <a:off x="98946" y="707998"/>
            <a:ext cx="12191999" cy="1015663"/>
          </a:xfrm>
          <a:prstGeom prst="rect">
            <a:avLst/>
          </a:prstGeom>
          <a:noFill/>
        </p:spPr>
        <p:txBody>
          <a:bodyPr wrap="square">
            <a:spAutoFit/>
          </a:bodyPr>
          <a:lstStyle/>
          <a:p>
            <a:pPr marL="285750" indent="-285750">
              <a:buFont typeface="Arial" panose="020B0604020202020204" pitchFamily="34" charset="0"/>
              <a:buChar char="•"/>
            </a:pPr>
            <a:r>
              <a:rPr lang="en-PK" sz="2000" dirty="0">
                <a:latin typeface="Cambria" panose="02040503050406030204" pitchFamily="18" charset="0"/>
              </a:rPr>
              <a:t>Defining a project's goals, scope, purpose, and deliverables is known as scoping. The project's goals are clarified and a common knowledge of what must be completed is created throughout the scoping process. Here are some essential components of project scoping:</a:t>
            </a:r>
          </a:p>
        </p:txBody>
      </p:sp>
      <p:sp>
        <p:nvSpPr>
          <p:cNvPr id="7" name="TextBox 6">
            <a:extLst>
              <a:ext uri="{FF2B5EF4-FFF2-40B4-BE49-F238E27FC236}">
                <a16:creationId xmlns:a16="http://schemas.microsoft.com/office/drawing/2014/main" id="{6D84E6C8-3FF2-4143-BB8F-5F2D64C95F00}"/>
              </a:ext>
            </a:extLst>
          </p:cNvPr>
          <p:cNvSpPr txBox="1"/>
          <p:nvPr/>
        </p:nvSpPr>
        <p:spPr>
          <a:xfrm>
            <a:off x="-52316" y="1723661"/>
            <a:ext cx="12244316" cy="5324535"/>
          </a:xfrm>
          <a:prstGeom prst="rect">
            <a:avLst/>
          </a:prstGeom>
          <a:noFill/>
        </p:spPr>
        <p:txBody>
          <a:bodyPr wrap="square">
            <a:spAutoFit/>
          </a:bodyPr>
          <a:lstStyle/>
          <a:p>
            <a:pPr algn="l">
              <a:buFont typeface="+mj-lt"/>
              <a:buAutoNum type="arabicPeriod"/>
            </a:pPr>
            <a:r>
              <a:rPr lang="en-GB" sz="2000" b="1" i="0" dirty="0">
                <a:solidFill>
                  <a:srgbClr val="374151"/>
                </a:solidFill>
                <a:effectLst/>
                <a:latin typeface="Cambria" panose="02040503050406030204" pitchFamily="18" charset="0"/>
              </a:rPr>
              <a:t>Objectives: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objectives are the desired outcomes of the project. They should be specific, measurable, achievable, relevant, and time-bound (SMART). Objectives should align with the project's purpose and contribute to the overall goals of the organization.</a:t>
            </a:r>
          </a:p>
          <a:p>
            <a:pPr algn="l"/>
            <a:r>
              <a:rPr lang="en-GB" sz="2000" b="1" i="0" dirty="0">
                <a:solidFill>
                  <a:srgbClr val="374151"/>
                </a:solidFill>
                <a:effectLst/>
                <a:latin typeface="Cambria" panose="02040503050406030204" pitchFamily="18" charset="0"/>
              </a:rPr>
              <a:t>2.Scope: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 project scope defines the boundaries of the project. It outlines what is included and excluded from the project. The scope should be well-defined and agreed upon by all stakeholders to ensure that everyone has a clear understanding of the project's parameters.</a:t>
            </a:r>
          </a:p>
          <a:p>
            <a:pPr algn="l"/>
            <a:r>
              <a:rPr lang="en-GB" sz="2000" b="1" i="0" dirty="0">
                <a:solidFill>
                  <a:srgbClr val="374151"/>
                </a:solidFill>
                <a:effectLst/>
                <a:latin typeface="Cambria" panose="02040503050406030204" pitchFamily="18" charset="0"/>
              </a:rPr>
              <a:t>3.Purpose: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purpose is the reason for undertaking the project. It should align with the overall goals of the organization and contribute to its strategic objectives. The project purpose should be communicated clearly to all stakeholders to ensure that everyone is working towards the same goal.</a:t>
            </a:r>
          </a:p>
          <a:p>
            <a:r>
              <a:rPr lang="en-GB" sz="2000" b="1" i="0" dirty="0">
                <a:solidFill>
                  <a:srgbClr val="374151"/>
                </a:solidFill>
                <a:effectLst/>
                <a:latin typeface="Cambria" panose="02040503050406030204" pitchFamily="18" charset="0"/>
              </a:rPr>
              <a:t>4.Deliverables: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The project deliverables are the tangible or intangible items that will be produced as a result of the project. Deliverables should be clearly defined and measurable to ensure that they meet the project objectives. They should also be aligned with the project scope and purpose.</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44353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AEC6DC-578A-D44B-B59E-3702F502438D}"/>
              </a:ext>
            </a:extLst>
          </p:cNvPr>
          <p:cNvSpPr txBox="1"/>
          <p:nvPr/>
        </p:nvSpPr>
        <p:spPr>
          <a:xfrm>
            <a:off x="-177421" y="104717"/>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Developing the project plan</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0F160EB7-051D-DF4D-BF5E-6850D6E7C37F}"/>
              </a:ext>
            </a:extLst>
          </p:cNvPr>
          <p:cNvSpPr txBox="1"/>
          <p:nvPr/>
        </p:nvSpPr>
        <p:spPr>
          <a:xfrm>
            <a:off x="0" y="928763"/>
            <a:ext cx="12278436" cy="470898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Developing a project plan involves creating a detailed roadmap for executing the project, including planning for timescales, time management, cost, quality, change, risk, and stakeholder communication. Here are some key elements of developing a project plan:</a:t>
            </a:r>
          </a:p>
          <a:p>
            <a:pPr algn="l">
              <a:buFont typeface="+mj-lt"/>
              <a:buAutoNum type="arabicPeriod"/>
            </a:pPr>
            <a:r>
              <a:rPr lang="en-GB" sz="2000" b="1" i="0" dirty="0">
                <a:solidFill>
                  <a:srgbClr val="374151"/>
                </a:solidFill>
                <a:effectLst/>
                <a:latin typeface="Cambria" panose="02040503050406030204" pitchFamily="18" charset="0"/>
              </a:rPr>
              <a:t>Timescales: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plan should include a timeline for completing each phase of the project, including milestones and deadlines. This timeline should be realistic and take into account any dependencies or constraints that may impact the project's progress.</a:t>
            </a:r>
          </a:p>
          <a:p>
            <a:pPr algn="l"/>
            <a:r>
              <a:rPr lang="en-GB" sz="2000" b="1" dirty="0">
                <a:solidFill>
                  <a:srgbClr val="374151"/>
                </a:solidFill>
                <a:latin typeface="Cambria" panose="02040503050406030204" pitchFamily="18" charset="0"/>
              </a:rPr>
              <a:t>2.</a:t>
            </a:r>
            <a:r>
              <a:rPr lang="en-GB" sz="2000" b="1" i="0" dirty="0">
                <a:solidFill>
                  <a:srgbClr val="374151"/>
                </a:solidFill>
                <a:effectLst/>
                <a:latin typeface="Cambria" panose="02040503050406030204" pitchFamily="18" charset="0"/>
              </a:rPr>
              <a:t>Time Management: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 project plan should include a plan for managing time effectively, including scheduling tasks, allocating resources, and monitoring progress. This plan should take into account the project's critical path and any potential risks or obstacles that may impact the project's timeline.</a:t>
            </a:r>
          </a:p>
          <a:p>
            <a:pPr algn="l"/>
            <a:r>
              <a:rPr lang="en-GB" sz="2000" b="1" i="0" dirty="0">
                <a:solidFill>
                  <a:srgbClr val="374151"/>
                </a:solidFill>
                <a:effectLst/>
                <a:latin typeface="Cambria" panose="02040503050406030204" pitchFamily="18" charset="0"/>
              </a:rPr>
              <a:t>3.Cost: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plan should include a budget that outlines the estimated costs for completing the project. This budget should take into account all expenses, including labour, materials, equipment, and any other costs associated with the project.</a:t>
            </a:r>
          </a:p>
        </p:txBody>
      </p:sp>
    </p:spTree>
    <p:extLst>
      <p:ext uri="{BB962C8B-B14F-4D97-AF65-F5344CB8AC3E}">
        <p14:creationId xmlns:p14="http://schemas.microsoft.com/office/powerpoint/2010/main" val="224398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88615-F2A4-7942-A4D2-585E5FE60C80}"/>
              </a:ext>
            </a:extLst>
          </p:cNvPr>
          <p:cNvSpPr txBox="1"/>
          <p:nvPr/>
        </p:nvSpPr>
        <p:spPr>
          <a:xfrm>
            <a:off x="63121" y="259392"/>
            <a:ext cx="12065758" cy="501675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4.Quality: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plan should include a plan for ensuring quality throughout the project. This plan should define quality standards and procedures for quality control and assurance, as well as a plan for monitoring and reporting on quality throughout the project.</a:t>
            </a:r>
          </a:p>
          <a:p>
            <a:pPr algn="l"/>
            <a:r>
              <a:rPr lang="en-GB" sz="2000" b="1" i="0" dirty="0">
                <a:solidFill>
                  <a:srgbClr val="374151"/>
                </a:solidFill>
                <a:effectLst/>
                <a:latin typeface="Cambria" panose="02040503050406030204" pitchFamily="18" charset="0"/>
              </a:rPr>
              <a:t>5.Change: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plan should include a plan for managing changes to the project scope, timeline, or budget. This plan should define a process for reviewing and approving changes, as well as a plan for communicating any changes to stakeholders.</a:t>
            </a:r>
          </a:p>
          <a:p>
            <a:pPr algn="l"/>
            <a:r>
              <a:rPr lang="en-GB" sz="2000" b="1" i="0" dirty="0">
                <a:solidFill>
                  <a:srgbClr val="374151"/>
                </a:solidFill>
                <a:effectLst/>
                <a:latin typeface="Cambria" panose="02040503050406030204" pitchFamily="18" charset="0"/>
              </a:rPr>
              <a:t>6.Risk: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The project plan should include a risk management plan that identifies potential risks to the project and outlines strategies for mitigating or avoiding those risks. This plan should include a process for monitoring and reporting on risks throughout the project.</a:t>
            </a:r>
          </a:p>
          <a:p>
            <a:pPr algn="l"/>
            <a:r>
              <a:rPr lang="en-GB" sz="2000" b="1" i="0" dirty="0">
                <a:solidFill>
                  <a:srgbClr val="374151"/>
                </a:solidFill>
                <a:effectLst/>
                <a:latin typeface="Cambria" panose="02040503050406030204" pitchFamily="18" charset="0"/>
              </a:rPr>
              <a:t>7.Stakeholder Communication: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The project plan should include a communication plan that outlines how project information will be shared and communicated with stakeholders, including the frequency and method of communication. This plan should ensure that stakeholders are informed and engaged throughout the project.</a:t>
            </a:r>
          </a:p>
        </p:txBody>
      </p:sp>
    </p:spTree>
    <p:extLst>
      <p:ext uri="{BB962C8B-B14F-4D97-AF65-F5344CB8AC3E}">
        <p14:creationId xmlns:p14="http://schemas.microsoft.com/office/powerpoint/2010/main" val="216719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EABC0C-CA7F-2543-ACD0-395E34BFED1F}"/>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Developing </a:t>
            </a:r>
            <a:r>
              <a:rPr lang="en-GB" sz="2800" b="1" dirty="0">
                <a:solidFill>
                  <a:srgbClr val="343541"/>
                </a:solidFill>
                <a:latin typeface="Cambria" panose="02040503050406030204" pitchFamily="18" charset="0"/>
              </a:rPr>
              <a:t>a </a:t>
            </a:r>
            <a:r>
              <a:rPr lang="en-GB" sz="2800" b="1" i="0" dirty="0">
                <a:solidFill>
                  <a:srgbClr val="343541"/>
                </a:solidFill>
                <a:effectLst/>
                <a:latin typeface="Cambria" panose="02040503050406030204" pitchFamily="18" charset="0"/>
              </a:rPr>
              <a:t>project plan</a:t>
            </a:r>
            <a:endParaRPr lang="en-PK" sz="2800" b="1" dirty="0">
              <a:latin typeface="Cambria" panose="02040503050406030204" pitchFamily="18" charset="0"/>
            </a:endParaRPr>
          </a:p>
        </p:txBody>
      </p:sp>
      <p:sp>
        <p:nvSpPr>
          <p:cNvPr id="6" name="TextBox 5">
            <a:extLst>
              <a:ext uri="{FF2B5EF4-FFF2-40B4-BE49-F238E27FC236}">
                <a16:creationId xmlns:a16="http://schemas.microsoft.com/office/drawing/2014/main" id="{932F43C8-1498-1E40-9B12-24125BD5467E}"/>
              </a:ext>
            </a:extLst>
          </p:cNvPr>
          <p:cNvSpPr txBox="1"/>
          <p:nvPr/>
        </p:nvSpPr>
        <p:spPr>
          <a:xfrm>
            <a:off x="0" y="671691"/>
            <a:ext cx="12192000" cy="655564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Let's assume that we are developing a new mobile application for a software company. Here's an example of a project plan for this project:</a:t>
            </a:r>
          </a:p>
          <a:p>
            <a:pPr algn="l">
              <a:buFont typeface="+mj-lt"/>
              <a:buAutoNum type="arabicPeriod"/>
            </a:pPr>
            <a:r>
              <a:rPr lang="en-GB" sz="2000" b="1" i="0" dirty="0">
                <a:solidFill>
                  <a:srgbClr val="374151"/>
                </a:solidFill>
                <a:effectLst/>
                <a:latin typeface="Cambria" panose="02040503050406030204" pitchFamily="18" charset="0"/>
              </a:rPr>
              <a:t>Timescales and Time Management:</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Phase 1: Planning and Requirements Gathering (2 weeks)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Phase 2: Design and Development (12 weeks)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Phase 3: Testing and Quality Assurance (4 weeks)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Phase 4: Launch and Deployment (2 weeks)</a:t>
            </a:r>
          </a:p>
          <a:p>
            <a:pPr algn="l"/>
            <a:r>
              <a:rPr lang="en-GB" sz="2000" b="0" i="0" dirty="0">
                <a:solidFill>
                  <a:srgbClr val="374151"/>
                </a:solidFill>
                <a:effectLst/>
                <a:latin typeface="Cambria" panose="02040503050406030204" pitchFamily="18" charset="0"/>
              </a:rPr>
              <a:t>We will assign a project manager to oversee the project and ensure that tasks are completed on time. We will also use a project management tool to track progress and manage deadlines.</a:t>
            </a:r>
          </a:p>
          <a:p>
            <a:pPr algn="l">
              <a:buFont typeface="+mj-lt"/>
              <a:buAutoNum type="arabicPeriod" startAt="2"/>
            </a:pPr>
            <a:r>
              <a:rPr lang="en-GB" sz="2000" b="1" i="0" dirty="0">
                <a:solidFill>
                  <a:srgbClr val="374151"/>
                </a:solidFill>
                <a:effectLst/>
                <a:latin typeface="Cambria" panose="02040503050406030204" pitchFamily="18" charset="0"/>
              </a:rPr>
              <a:t>Cost:</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The estimated budget for the project is $500,000, which includes labour costs, software licenses, and other expenses.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track expenses throughout the project and adjust the budget as needed.</a:t>
            </a:r>
          </a:p>
          <a:p>
            <a:pPr algn="l">
              <a:buFont typeface="+mj-lt"/>
              <a:buAutoNum type="arabicPeriod" startAt="3"/>
            </a:pPr>
            <a:r>
              <a:rPr lang="en-GB" sz="2000" b="1" i="0" dirty="0">
                <a:solidFill>
                  <a:srgbClr val="374151"/>
                </a:solidFill>
                <a:effectLst/>
                <a:latin typeface="Cambria" panose="02040503050406030204" pitchFamily="18" charset="0"/>
              </a:rPr>
              <a:t>Quality:</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follow industry best practices for software development and design to ensure high quality.</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conduct regular testing and quality assurance throughout the project to identify and fix any issues</a:t>
            </a:r>
          </a:p>
          <a:p>
            <a:pPr algn="l">
              <a:buFont typeface="+mj-lt"/>
              <a:buAutoNum type="arabicPeriod" startAt="4"/>
            </a:pPr>
            <a:r>
              <a:rPr lang="en-GB" sz="2000" b="1" i="0" dirty="0">
                <a:solidFill>
                  <a:srgbClr val="374151"/>
                </a:solidFill>
                <a:effectLst/>
                <a:latin typeface="Cambria" panose="02040503050406030204" pitchFamily="18" charset="0"/>
              </a:rPr>
              <a:t>Change:</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use a change management process to review and approve any changes to the project scope, timeline, or budget.</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Changes will be communicated to stakeholders using a change request form and email notifications.</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239759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D3447D-7EB1-D243-8C17-16600C37D265}"/>
              </a:ext>
            </a:extLst>
          </p:cNvPr>
          <p:cNvSpPr txBox="1"/>
          <p:nvPr/>
        </p:nvSpPr>
        <p:spPr>
          <a:xfrm>
            <a:off x="2276" y="107751"/>
            <a:ext cx="12189724" cy="3416320"/>
          </a:xfrm>
          <a:prstGeom prst="rect">
            <a:avLst/>
          </a:prstGeom>
          <a:noFill/>
        </p:spPr>
        <p:txBody>
          <a:bodyPr wrap="square">
            <a:spAutoFit/>
          </a:bodyPr>
          <a:lstStyle/>
          <a:p>
            <a:pPr algn="l">
              <a:buFont typeface="+mj-lt"/>
              <a:buAutoNum type="arabicPeriod" startAt="5"/>
            </a:pPr>
            <a:r>
              <a:rPr lang="en-GB" sz="2000" b="1" i="0" dirty="0">
                <a:solidFill>
                  <a:srgbClr val="374151"/>
                </a:solidFill>
                <a:effectLst/>
                <a:latin typeface="Cambria" panose="02040503050406030204" pitchFamily="18" charset="0"/>
              </a:rPr>
              <a:t>Risk:</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identify potential risks to the project, such as delays or technical issues, and develop strategies to mitigate or avoid these risks.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regularly review and update the risk management plan to ensure that it remains effective.</a:t>
            </a:r>
          </a:p>
          <a:p>
            <a:pPr algn="l">
              <a:buFont typeface="+mj-lt"/>
              <a:buAutoNum type="arabicPeriod" startAt="6"/>
            </a:pPr>
            <a:r>
              <a:rPr lang="en-GB" sz="2000" b="1" i="0" dirty="0">
                <a:solidFill>
                  <a:srgbClr val="374151"/>
                </a:solidFill>
                <a:effectLst/>
                <a:latin typeface="Cambria" panose="02040503050406030204" pitchFamily="18" charset="0"/>
              </a:rPr>
              <a:t>Stakeholder Communication:</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communicate project progress and updates to stakeholders using a variety of methods, including email updates, project status reports, and regular meetings.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We will also provide a user guide and support materials to stakeholders to ensure that they can use the mobile application effectively.</a:t>
            </a:r>
          </a:p>
          <a:p>
            <a:br>
              <a:rPr lang="en-GB" dirty="0"/>
            </a:br>
            <a:endParaRPr lang="en-PK" dirty="0"/>
          </a:p>
        </p:txBody>
      </p:sp>
      <p:sp>
        <p:nvSpPr>
          <p:cNvPr id="5" name="TextBox 4">
            <a:extLst>
              <a:ext uri="{FF2B5EF4-FFF2-40B4-BE49-F238E27FC236}">
                <a16:creationId xmlns:a16="http://schemas.microsoft.com/office/drawing/2014/main" id="{CDBB826D-036E-7D4B-9E04-C033F6388117}"/>
              </a:ext>
            </a:extLst>
          </p:cNvPr>
          <p:cNvSpPr txBox="1"/>
          <p:nvPr/>
        </p:nvSpPr>
        <p:spPr>
          <a:xfrm>
            <a:off x="0" y="4301658"/>
            <a:ext cx="12192000" cy="2985433"/>
          </a:xfrm>
          <a:prstGeom prst="rect">
            <a:avLst/>
          </a:prstGeom>
          <a:noFill/>
        </p:spPr>
        <p:txBody>
          <a:bodyPr wrap="square">
            <a:spAutoFit/>
          </a:bodyPr>
          <a:lstStyle/>
          <a:p>
            <a:pPr marL="342900" indent="-342900">
              <a:buFont typeface="Arial" panose="020B0604020202020204" pitchFamily="34" charset="0"/>
              <a:buChar char="•"/>
            </a:pPr>
            <a:r>
              <a:rPr lang="en-PK" sz="2000" dirty="0">
                <a:latin typeface="Cambria" panose="02040503050406030204" pitchFamily="18" charset="0"/>
              </a:rPr>
              <a:t>Overall, this project plan covers provisions for timeframes, time management, cost, quality, change, risk, and stakeholder communication and provides a clear road map for carrying out the project. We can guarantee that the project is finished on schedule, within our projected spending limit, and at a high level of quality by according to this plan.</a:t>
            </a:r>
          </a:p>
          <a:p>
            <a:endParaRPr lang="en-PK" dirty="0"/>
          </a:p>
          <a:p>
            <a:endParaRPr lang="en-PK" dirty="0"/>
          </a:p>
          <a:p>
            <a:endParaRPr lang="en-PK" dirty="0"/>
          </a:p>
          <a:p>
            <a:endParaRPr lang="en-PK" dirty="0"/>
          </a:p>
          <a:p>
            <a:endParaRPr lang="en-PK" dirty="0"/>
          </a:p>
          <a:p>
            <a:endParaRPr lang="en-PK" dirty="0"/>
          </a:p>
        </p:txBody>
      </p:sp>
    </p:spTree>
    <p:extLst>
      <p:ext uri="{BB962C8B-B14F-4D97-AF65-F5344CB8AC3E}">
        <p14:creationId xmlns:p14="http://schemas.microsoft.com/office/powerpoint/2010/main" val="69469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9E7AF35-8116-4962-B1EC-6B1FF6F1DC08}"/>
              </a:ext>
            </a:extLst>
          </p:cNvPr>
          <p:cNvGrpSpPr/>
          <p:nvPr/>
        </p:nvGrpSpPr>
        <p:grpSpPr>
          <a:xfrm>
            <a:off x="1395046" y="1136223"/>
            <a:ext cx="9401908" cy="3468330"/>
            <a:chOff x="1093177" y="989695"/>
            <a:chExt cx="10005646" cy="3691046"/>
          </a:xfrm>
          <a:solidFill>
            <a:schemeClr val="accent1">
              <a:lumMod val="50000"/>
            </a:schemeClr>
          </a:solidFill>
        </p:grpSpPr>
        <p:sp>
          <p:nvSpPr>
            <p:cNvPr id="34" name="Freeform: Shape 33">
              <a:extLst>
                <a:ext uri="{FF2B5EF4-FFF2-40B4-BE49-F238E27FC236}">
                  <a16:creationId xmlns:a16="http://schemas.microsoft.com/office/drawing/2014/main" id="{74302FF1-D9B6-4C53-A2F6-0E3993A2689C}"/>
                </a:ext>
              </a:extLst>
            </p:cNvPr>
            <p:cNvSpPr/>
            <p:nvPr/>
          </p:nvSpPr>
          <p:spPr>
            <a:xfrm flipH="1" flipV="1">
              <a:off x="6623408" y="1349111"/>
              <a:ext cx="3799760" cy="1559974"/>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7903A63-4FFE-45B1-82B1-6934A2CAAEAC}"/>
                </a:ext>
              </a:extLst>
            </p:cNvPr>
            <p:cNvSpPr/>
            <p:nvPr/>
          </p:nvSpPr>
          <p:spPr>
            <a:xfrm>
              <a:off x="1667706" y="1575962"/>
              <a:ext cx="3799760" cy="1559974"/>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0A1C6270-AAE8-43D7-B33E-A9AC33F2D067}"/>
                </a:ext>
              </a:extLst>
            </p:cNvPr>
            <p:cNvSpPr/>
            <p:nvPr/>
          </p:nvSpPr>
          <p:spPr>
            <a:xfrm flipH="1" flipV="1">
              <a:off x="6724533" y="2670316"/>
              <a:ext cx="3799760" cy="1559974"/>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a:p>
          </p:txBody>
        </p:sp>
        <p:grpSp>
          <p:nvGrpSpPr>
            <p:cNvPr id="37" name="Group 36">
              <a:extLst>
                <a:ext uri="{FF2B5EF4-FFF2-40B4-BE49-F238E27FC236}">
                  <a16:creationId xmlns:a16="http://schemas.microsoft.com/office/drawing/2014/main" id="{3473D73F-D2DE-4109-91E2-410C80B504F3}"/>
                </a:ext>
              </a:extLst>
            </p:cNvPr>
            <p:cNvGrpSpPr/>
            <p:nvPr/>
          </p:nvGrpSpPr>
          <p:grpSpPr>
            <a:xfrm>
              <a:off x="4692156" y="989695"/>
              <a:ext cx="2795565" cy="3631621"/>
              <a:chOff x="1257518" y="2316205"/>
              <a:chExt cx="1389446" cy="1804981"/>
            </a:xfrm>
            <a:grpFill/>
          </p:grpSpPr>
          <p:sp>
            <p:nvSpPr>
              <p:cNvPr id="40" name="Graphic 2">
                <a:extLst>
                  <a:ext uri="{FF2B5EF4-FFF2-40B4-BE49-F238E27FC236}">
                    <a16:creationId xmlns:a16="http://schemas.microsoft.com/office/drawing/2014/main" id="{53347B15-B39D-4B3A-92A7-16F069593A4D}"/>
                  </a:ext>
                </a:extLst>
              </p:cNvPr>
              <p:cNvSpPr/>
              <p:nvPr/>
            </p:nvSpPr>
            <p:spPr>
              <a:xfrm>
                <a:off x="1257518" y="2316205"/>
                <a:ext cx="1389446" cy="1804981"/>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 name="connsiteX0" fmla="*/ 173835 w 788240"/>
                  <a:gd name="connsiteY0" fmla="*/ 1023975 h 1023975"/>
                  <a:gd name="connsiteX1" fmla="*/ 639815 w 788240"/>
                  <a:gd name="connsiteY1" fmla="*/ 954560 h 1023975"/>
                  <a:gd name="connsiteX2" fmla="*/ 603620 w 788240"/>
                  <a:gd name="connsiteY2" fmla="*/ 878360 h 1023975"/>
                  <a:gd name="connsiteX3" fmla="*/ 679820 w 788240"/>
                  <a:gd name="connsiteY3" fmla="*/ 618328 h 1023975"/>
                  <a:gd name="connsiteX4" fmla="*/ 778880 w 788240"/>
                  <a:gd name="connsiteY4" fmla="*/ 276380 h 1023975"/>
                  <a:gd name="connsiteX5" fmla="*/ 352160 w 788240"/>
                  <a:gd name="connsiteY5" fmla="*/ 7775 h 1023975"/>
                  <a:gd name="connsiteX6" fmla="*/ 116893 w 788240"/>
                  <a:gd name="connsiteY6" fmla="*/ 203990 h 1023975"/>
                  <a:gd name="connsiteX7" fmla="*/ 109273 w 788240"/>
                  <a:gd name="connsiteY7" fmla="*/ 263045 h 1023975"/>
                  <a:gd name="connsiteX8" fmla="*/ 52123 w 788240"/>
                  <a:gd name="connsiteY8" fmla="*/ 360200 h 1023975"/>
                  <a:gd name="connsiteX9" fmla="*/ 6403 w 788240"/>
                  <a:gd name="connsiteY9" fmla="*/ 420208 h 1023975"/>
                  <a:gd name="connsiteX10" fmla="*/ 16880 w 788240"/>
                  <a:gd name="connsiteY10" fmla="*/ 508790 h 1023975"/>
                  <a:gd name="connsiteX11" fmla="*/ 55933 w 788240"/>
                  <a:gd name="connsiteY11" fmla="*/ 544985 h 1023975"/>
                  <a:gd name="connsiteX12" fmla="*/ 11165 w 788240"/>
                  <a:gd name="connsiteY12" fmla="*/ 563083 h 1023975"/>
                  <a:gd name="connsiteX13" fmla="*/ 23548 w 788240"/>
                  <a:gd name="connsiteY13" fmla="*/ 602135 h 1023975"/>
                  <a:gd name="connsiteX14" fmla="*/ 22595 w 788240"/>
                  <a:gd name="connsiteY14" fmla="*/ 665953 h 1023975"/>
                  <a:gd name="connsiteX15" fmla="*/ 78793 w 788240"/>
                  <a:gd name="connsiteY15" fmla="*/ 737390 h 1023975"/>
                  <a:gd name="connsiteX16" fmla="*/ 217858 w 788240"/>
                  <a:gd name="connsiteY16" fmla="*/ 757393 h 1023975"/>
                  <a:gd name="connsiteX17" fmla="*/ 173835 w 788240"/>
                  <a:gd name="connsiteY17" fmla="*/ 1023975 h 1023975"/>
                  <a:gd name="connsiteX0" fmla="*/ 173835 w 788240"/>
                  <a:gd name="connsiteY0" fmla="*/ 1023975 h 1028932"/>
                  <a:gd name="connsiteX1" fmla="*/ 654690 w 788240"/>
                  <a:gd name="connsiteY1" fmla="*/ 1028932 h 1028932"/>
                  <a:gd name="connsiteX2" fmla="*/ 603620 w 788240"/>
                  <a:gd name="connsiteY2" fmla="*/ 878360 h 1028932"/>
                  <a:gd name="connsiteX3" fmla="*/ 679820 w 788240"/>
                  <a:gd name="connsiteY3" fmla="*/ 618328 h 1028932"/>
                  <a:gd name="connsiteX4" fmla="*/ 778880 w 788240"/>
                  <a:gd name="connsiteY4" fmla="*/ 276380 h 1028932"/>
                  <a:gd name="connsiteX5" fmla="*/ 352160 w 788240"/>
                  <a:gd name="connsiteY5" fmla="*/ 7775 h 1028932"/>
                  <a:gd name="connsiteX6" fmla="*/ 116893 w 788240"/>
                  <a:gd name="connsiteY6" fmla="*/ 203990 h 1028932"/>
                  <a:gd name="connsiteX7" fmla="*/ 109273 w 788240"/>
                  <a:gd name="connsiteY7" fmla="*/ 263045 h 1028932"/>
                  <a:gd name="connsiteX8" fmla="*/ 52123 w 788240"/>
                  <a:gd name="connsiteY8" fmla="*/ 360200 h 1028932"/>
                  <a:gd name="connsiteX9" fmla="*/ 6403 w 788240"/>
                  <a:gd name="connsiteY9" fmla="*/ 420208 h 1028932"/>
                  <a:gd name="connsiteX10" fmla="*/ 16880 w 788240"/>
                  <a:gd name="connsiteY10" fmla="*/ 508790 h 1028932"/>
                  <a:gd name="connsiteX11" fmla="*/ 55933 w 788240"/>
                  <a:gd name="connsiteY11" fmla="*/ 544985 h 1028932"/>
                  <a:gd name="connsiteX12" fmla="*/ 11165 w 788240"/>
                  <a:gd name="connsiteY12" fmla="*/ 563083 h 1028932"/>
                  <a:gd name="connsiteX13" fmla="*/ 23548 w 788240"/>
                  <a:gd name="connsiteY13" fmla="*/ 602135 h 1028932"/>
                  <a:gd name="connsiteX14" fmla="*/ 22595 w 788240"/>
                  <a:gd name="connsiteY14" fmla="*/ 665953 h 1028932"/>
                  <a:gd name="connsiteX15" fmla="*/ 78793 w 788240"/>
                  <a:gd name="connsiteY15" fmla="*/ 737390 h 1028932"/>
                  <a:gd name="connsiteX16" fmla="*/ 217858 w 788240"/>
                  <a:gd name="connsiteY16" fmla="*/ 757393 h 1028932"/>
                  <a:gd name="connsiteX17" fmla="*/ 173835 w 788240"/>
                  <a:gd name="connsiteY17" fmla="*/ 1023975 h 1028932"/>
                  <a:gd name="connsiteX0" fmla="*/ 173835 w 788240"/>
                  <a:gd name="connsiteY0" fmla="*/ 1023975 h 1023975"/>
                  <a:gd name="connsiteX1" fmla="*/ 674523 w 788240"/>
                  <a:gd name="connsiteY1" fmla="*/ 1023974 h 1023975"/>
                  <a:gd name="connsiteX2" fmla="*/ 603620 w 788240"/>
                  <a:gd name="connsiteY2" fmla="*/ 878360 h 1023975"/>
                  <a:gd name="connsiteX3" fmla="*/ 679820 w 788240"/>
                  <a:gd name="connsiteY3" fmla="*/ 618328 h 1023975"/>
                  <a:gd name="connsiteX4" fmla="*/ 778880 w 788240"/>
                  <a:gd name="connsiteY4" fmla="*/ 276380 h 1023975"/>
                  <a:gd name="connsiteX5" fmla="*/ 352160 w 788240"/>
                  <a:gd name="connsiteY5" fmla="*/ 7775 h 1023975"/>
                  <a:gd name="connsiteX6" fmla="*/ 116893 w 788240"/>
                  <a:gd name="connsiteY6" fmla="*/ 203990 h 1023975"/>
                  <a:gd name="connsiteX7" fmla="*/ 109273 w 788240"/>
                  <a:gd name="connsiteY7" fmla="*/ 263045 h 1023975"/>
                  <a:gd name="connsiteX8" fmla="*/ 52123 w 788240"/>
                  <a:gd name="connsiteY8" fmla="*/ 360200 h 1023975"/>
                  <a:gd name="connsiteX9" fmla="*/ 6403 w 788240"/>
                  <a:gd name="connsiteY9" fmla="*/ 420208 h 1023975"/>
                  <a:gd name="connsiteX10" fmla="*/ 16880 w 788240"/>
                  <a:gd name="connsiteY10" fmla="*/ 508790 h 1023975"/>
                  <a:gd name="connsiteX11" fmla="*/ 55933 w 788240"/>
                  <a:gd name="connsiteY11" fmla="*/ 544985 h 1023975"/>
                  <a:gd name="connsiteX12" fmla="*/ 11165 w 788240"/>
                  <a:gd name="connsiteY12" fmla="*/ 563083 h 1023975"/>
                  <a:gd name="connsiteX13" fmla="*/ 23548 w 788240"/>
                  <a:gd name="connsiteY13" fmla="*/ 602135 h 1023975"/>
                  <a:gd name="connsiteX14" fmla="*/ 22595 w 788240"/>
                  <a:gd name="connsiteY14" fmla="*/ 665953 h 1023975"/>
                  <a:gd name="connsiteX15" fmla="*/ 78793 w 788240"/>
                  <a:gd name="connsiteY15" fmla="*/ 737390 h 1023975"/>
                  <a:gd name="connsiteX16" fmla="*/ 217858 w 788240"/>
                  <a:gd name="connsiteY16" fmla="*/ 757393 h 1023975"/>
                  <a:gd name="connsiteX17" fmla="*/ 173835 w 788240"/>
                  <a:gd name="connsiteY17" fmla="*/ 1023975 h 1023975"/>
                  <a:gd name="connsiteX0" fmla="*/ 173835 w 788240"/>
                  <a:gd name="connsiteY0" fmla="*/ 1023975 h 1023975"/>
                  <a:gd name="connsiteX1" fmla="*/ 679481 w 788240"/>
                  <a:gd name="connsiteY1" fmla="*/ 1014058 h 1023975"/>
                  <a:gd name="connsiteX2" fmla="*/ 603620 w 788240"/>
                  <a:gd name="connsiteY2" fmla="*/ 878360 h 1023975"/>
                  <a:gd name="connsiteX3" fmla="*/ 679820 w 788240"/>
                  <a:gd name="connsiteY3" fmla="*/ 618328 h 1023975"/>
                  <a:gd name="connsiteX4" fmla="*/ 778880 w 788240"/>
                  <a:gd name="connsiteY4" fmla="*/ 276380 h 1023975"/>
                  <a:gd name="connsiteX5" fmla="*/ 352160 w 788240"/>
                  <a:gd name="connsiteY5" fmla="*/ 7775 h 1023975"/>
                  <a:gd name="connsiteX6" fmla="*/ 116893 w 788240"/>
                  <a:gd name="connsiteY6" fmla="*/ 203990 h 1023975"/>
                  <a:gd name="connsiteX7" fmla="*/ 109273 w 788240"/>
                  <a:gd name="connsiteY7" fmla="*/ 263045 h 1023975"/>
                  <a:gd name="connsiteX8" fmla="*/ 52123 w 788240"/>
                  <a:gd name="connsiteY8" fmla="*/ 360200 h 1023975"/>
                  <a:gd name="connsiteX9" fmla="*/ 6403 w 788240"/>
                  <a:gd name="connsiteY9" fmla="*/ 420208 h 1023975"/>
                  <a:gd name="connsiteX10" fmla="*/ 16880 w 788240"/>
                  <a:gd name="connsiteY10" fmla="*/ 508790 h 1023975"/>
                  <a:gd name="connsiteX11" fmla="*/ 55933 w 788240"/>
                  <a:gd name="connsiteY11" fmla="*/ 544985 h 1023975"/>
                  <a:gd name="connsiteX12" fmla="*/ 11165 w 788240"/>
                  <a:gd name="connsiteY12" fmla="*/ 563083 h 1023975"/>
                  <a:gd name="connsiteX13" fmla="*/ 23548 w 788240"/>
                  <a:gd name="connsiteY13" fmla="*/ 602135 h 1023975"/>
                  <a:gd name="connsiteX14" fmla="*/ 22595 w 788240"/>
                  <a:gd name="connsiteY14" fmla="*/ 665953 h 1023975"/>
                  <a:gd name="connsiteX15" fmla="*/ 78793 w 788240"/>
                  <a:gd name="connsiteY15" fmla="*/ 737390 h 1023975"/>
                  <a:gd name="connsiteX16" fmla="*/ 217858 w 788240"/>
                  <a:gd name="connsiteY16" fmla="*/ 757393 h 1023975"/>
                  <a:gd name="connsiteX17" fmla="*/ 173835 w 788240"/>
                  <a:gd name="connsiteY17" fmla="*/ 1023975 h 1023975"/>
                  <a:gd name="connsiteX0" fmla="*/ 173835 w 788240"/>
                  <a:gd name="connsiteY0" fmla="*/ 1023975 h 1023975"/>
                  <a:gd name="connsiteX1" fmla="*/ 679481 w 788240"/>
                  <a:gd name="connsiteY1" fmla="*/ 1019016 h 1023975"/>
                  <a:gd name="connsiteX2" fmla="*/ 603620 w 788240"/>
                  <a:gd name="connsiteY2" fmla="*/ 878360 h 1023975"/>
                  <a:gd name="connsiteX3" fmla="*/ 679820 w 788240"/>
                  <a:gd name="connsiteY3" fmla="*/ 618328 h 1023975"/>
                  <a:gd name="connsiteX4" fmla="*/ 778880 w 788240"/>
                  <a:gd name="connsiteY4" fmla="*/ 276380 h 1023975"/>
                  <a:gd name="connsiteX5" fmla="*/ 352160 w 788240"/>
                  <a:gd name="connsiteY5" fmla="*/ 7775 h 1023975"/>
                  <a:gd name="connsiteX6" fmla="*/ 116893 w 788240"/>
                  <a:gd name="connsiteY6" fmla="*/ 203990 h 1023975"/>
                  <a:gd name="connsiteX7" fmla="*/ 109273 w 788240"/>
                  <a:gd name="connsiteY7" fmla="*/ 263045 h 1023975"/>
                  <a:gd name="connsiteX8" fmla="*/ 52123 w 788240"/>
                  <a:gd name="connsiteY8" fmla="*/ 360200 h 1023975"/>
                  <a:gd name="connsiteX9" fmla="*/ 6403 w 788240"/>
                  <a:gd name="connsiteY9" fmla="*/ 420208 h 1023975"/>
                  <a:gd name="connsiteX10" fmla="*/ 16880 w 788240"/>
                  <a:gd name="connsiteY10" fmla="*/ 508790 h 1023975"/>
                  <a:gd name="connsiteX11" fmla="*/ 55933 w 788240"/>
                  <a:gd name="connsiteY11" fmla="*/ 544985 h 1023975"/>
                  <a:gd name="connsiteX12" fmla="*/ 11165 w 788240"/>
                  <a:gd name="connsiteY12" fmla="*/ 563083 h 1023975"/>
                  <a:gd name="connsiteX13" fmla="*/ 23548 w 788240"/>
                  <a:gd name="connsiteY13" fmla="*/ 602135 h 1023975"/>
                  <a:gd name="connsiteX14" fmla="*/ 22595 w 788240"/>
                  <a:gd name="connsiteY14" fmla="*/ 665953 h 1023975"/>
                  <a:gd name="connsiteX15" fmla="*/ 78793 w 788240"/>
                  <a:gd name="connsiteY15" fmla="*/ 737390 h 1023975"/>
                  <a:gd name="connsiteX16" fmla="*/ 217858 w 788240"/>
                  <a:gd name="connsiteY16" fmla="*/ 757393 h 1023975"/>
                  <a:gd name="connsiteX17" fmla="*/ 173835 w 788240"/>
                  <a:gd name="connsiteY17" fmla="*/ 1023975 h 1023975"/>
                  <a:gd name="connsiteX0" fmla="*/ 173835 w 788240"/>
                  <a:gd name="connsiteY0" fmla="*/ 1023975 h 1023975"/>
                  <a:gd name="connsiteX1" fmla="*/ 679481 w 788240"/>
                  <a:gd name="connsiteY1" fmla="*/ 1021495 h 1023975"/>
                  <a:gd name="connsiteX2" fmla="*/ 603620 w 788240"/>
                  <a:gd name="connsiteY2" fmla="*/ 878360 h 1023975"/>
                  <a:gd name="connsiteX3" fmla="*/ 679820 w 788240"/>
                  <a:gd name="connsiteY3" fmla="*/ 618328 h 1023975"/>
                  <a:gd name="connsiteX4" fmla="*/ 778880 w 788240"/>
                  <a:gd name="connsiteY4" fmla="*/ 276380 h 1023975"/>
                  <a:gd name="connsiteX5" fmla="*/ 352160 w 788240"/>
                  <a:gd name="connsiteY5" fmla="*/ 7775 h 1023975"/>
                  <a:gd name="connsiteX6" fmla="*/ 116893 w 788240"/>
                  <a:gd name="connsiteY6" fmla="*/ 203990 h 1023975"/>
                  <a:gd name="connsiteX7" fmla="*/ 109273 w 788240"/>
                  <a:gd name="connsiteY7" fmla="*/ 263045 h 1023975"/>
                  <a:gd name="connsiteX8" fmla="*/ 52123 w 788240"/>
                  <a:gd name="connsiteY8" fmla="*/ 360200 h 1023975"/>
                  <a:gd name="connsiteX9" fmla="*/ 6403 w 788240"/>
                  <a:gd name="connsiteY9" fmla="*/ 420208 h 1023975"/>
                  <a:gd name="connsiteX10" fmla="*/ 16880 w 788240"/>
                  <a:gd name="connsiteY10" fmla="*/ 508790 h 1023975"/>
                  <a:gd name="connsiteX11" fmla="*/ 55933 w 788240"/>
                  <a:gd name="connsiteY11" fmla="*/ 544985 h 1023975"/>
                  <a:gd name="connsiteX12" fmla="*/ 11165 w 788240"/>
                  <a:gd name="connsiteY12" fmla="*/ 563083 h 1023975"/>
                  <a:gd name="connsiteX13" fmla="*/ 23548 w 788240"/>
                  <a:gd name="connsiteY13" fmla="*/ 602135 h 1023975"/>
                  <a:gd name="connsiteX14" fmla="*/ 22595 w 788240"/>
                  <a:gd name="connsiteY14" fmla="*/ 665953 h 1023975"/>
                  <a:gd name="connsiteX15" fmla="*/ 78793 w 788240"/>
                  <a:gd name="connsiteY15" fmla="*/ 737390 h 1023975"/>
                  <a:gd name="connsiteX16" fmla="*/ 217858 w 788240"/>
                  <a:gd name="connsiteY16" fmla="*/ 757393 h 1023975"/>
                  <a:gd name="connsiteX17" fmla="*/ 173835 w 788240"/>
                  <a:gd name="connsiteY17" fmla="*/ 1023975 h 10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240" h="1023975">
                    <a:moveTo>
                      <a:pt x="173835" y="1023975"/>
                    </a:moveTo>
                    <a:lnTo>
                      <a:pt x="679481" y="1021495"/>
                    </a:lnTo>
                    <a:cubicBezTo>
                      <a:pt x="666146" y="995778"/>
                      <a:pt x="612193" y="896458"/>
                      <a:pt x="603620" y="878360"/>
                    </a:cubicBezTo>
                    <a:cubicBezTo>
                      <a:pt x="579808" y="822163"/>
                      <a:pt x="596953" y="699290"/>
                      <a:pt x="679820" y="618328"/>
                    </a:cubicBezTo>
                    <a:cubicBezTo>
                      <a:pt x="758878" y="541175"/>
                      <a:pt x="810313" y="391633"/>
                      <a:pt x="778880" y="276380"/>
                    </a:cubicBezTo>
                    <a:cubicBezTo>
                      <a:pt x="727445" y="85880"/>
                      <a:pt x="555995" y="-32230"/>
                      <a:pt x="352160" y="7775"/>
                    </a:cubicBezTo>
                    <a:cubicBezTo>
                      <a:pt x="352160" y="7775"/>
                      <a:pt x="175948" y="29683"/>
                      <a:pt x="116893" y="203990"/>
                    </a:cubicBezTo>
                    <a:cubicBezTo>
                      <a:pt x="116893" y="203990"/>
                      <a:pt x="107368" y="229708"/>
                      <a:pt x="109273" y="263045"/>
                    </a:cubicBezTo>
                    <a:cubicBezTo>
                      <a:pt x="114035" y="316385"/>
                      <a:pt x="75935" y="347818"/>
                      <a:pt x="52123" y="360200"/>
                    </a:cubicBezTo>
                    <a:cubicBezTo>
                      <a:pt x="27358" y="373535"/>
                      <a:pt x="-16457" y="395443"/>
                      <a:pt x="6403" y="420208"/>
                    </a:cubicBezTo>
                    <a:cubicBezTo>
                      <a:pt x="34025" y="450688"/>
                      <a:pt x="32120" y="489740"/>
                      <a:pt x="16880" y="508790"/>
                    </a:cubicBezTo>
                    <a:cubicBezTo>
                      <a:pt x="-2170" y="531650"/>
                      <a:pt x="53075" y="532603"/>
                      <a:pt x="55933" y="544985"/>
                    </a:cubicBezTo>
                    <a:cubicBezTo>
                      <a:pt x="58790" y="558320"/>
                      <a:pt x="14975" y="547843"/>
                      <a:pt x="11165" y="563083"/>
                    </a:cubicBezTo>
                    <a:cubicBezTo>
                      <a:pt x="7355" y="579275"/>
                      <a:pt x="19738" y="583085"/>
                      <a:pt x="23548" y="602135"/>
                    </a:cubicBezTo>
                    <a:cubicBezTo>
                      <a:pt x="27358" y="621185"/>
                      <a:pt x="24500" y="656428"/>
                      <a:pt x="22595" y="665953"/>
                    </a:cubicBezTo>
                    <a:cubicBezTo>
                      <a:pt x="20690" y="675478"/>
                      <a:pt x="26405" y="732628"/>
                      <a:pt x="78793" y="737390"/>
                    </a:cubicBezTo>
                    <a:cubicBezTo>
                      <a:pt x="131180" y="742153"/>
                      <a:pt x="196903" y="731675"/>
                      <a:pt x="217858" y="757393"/>
                    </a:cubicBezTo>
                    <a:cubicBezTo>
                      <a:pt x="236908" y="783110"/>
                      <a:pt x="197647" y="952538"/>
                      <a:pt x="173835" y="1023975"/>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93BEA3D9-9AE5-46B2-A231-8B49AC2E558A}"/>
                  </a:ext>
                </a:extLst>
              </p:cNvPr>
              <p:cNvSpPr/>
              <p:nvPr/>
            </p:nvSpPr>
            <p:spPr>
              <a:xfrm>
                <a:off x="1855157" y="2765044"/>
                <a:ext cx="330249" cy="218182"/>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reeform: Shape 37">
              <a:extLst>
                <a:ext uri="{FF2B5EF4-FFF2-40B4-BE49-F238E27FC236}">
                  <a16:creationId xmlns:a16="http://schemas.microsoft.com/office/drawing/2014/main" id="{616EB048-7D81-463A-970A-20BB88838548}"/>
                </a:ext>
              </a:extLst>
            </p:cNvPr>
            <p:cNvSpPr/>
            <p:nvPr/>
          </p:nvSpPr>
          <p:spPr>
            <a:xfrm>
              <a:off x="1912556" y="2967547"/>
              <a:ext cx="3799760" cy="1559974"/>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EA19F564-C784-4AD8-912A-2FD004D79F20}"/>
                </a:ext>
              </a:extLst>
            </p:cNvPr>
            <p:cNvSpPr/>
            <p:nvPr/>
          </p:nvSpPr>
          <p:spPr>
            <a:xfrm>
              <a:off x="1093177" y="4613033"/>
              <a:ext cx="10005646" cy="677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02F4B8E-9B3E-4F0F-A7A3-4E4CCE2F61D7}"/>
              </a:ext>
            </a:extLst>
          </p:cNvPr>
          <p:cNvSpPr txBox="1"/>
          <p:nvPr/>
        </p:nvSpPr>
        <p:spPr>
          <a:xfrm>
            <a:off x="3191608" y="4848677"/>
            <a:ext cx="5808784" cy="553998"/>
          </a:xfrm>
          <a:prstGeom prst="rect">
            <a:avLst/>
          </a:prstGeom>
          <a:solidFill>
            <a:schemeClr val="accent1">
              <a:lumMod val="50000"/>
            </a:schemeClr>
          </a:solidFill>
        </p:spPr>
        <p:txBody>
          <a:bodyPr wrap="square" lIns="36000" tIns="0" rIns="36000" bIns="0" rtlCol="0">
            <a:spAutoFit/>
          </a:bodyPr>
          <a:lstStyle/>
          <a:p>
            <a:r>
              <a:rPr lang="en-GB" sz="3600" b="1" dirty="0">
                <a:solidFill>
                  <a:schemeClr val="accent2">
                    <a:lumMod val="60000"/>
                    <a:lumOff val="40000"/>
                  </a:schemeClr>
                </a:solidFill>
                <a:effectLst/>
                <a:latin typeface="OpenSans"/>
              </a:rPr>
              <a:t>3.Project management tools </a:t>
            </a:r>
            <a:endParaRPr lang="en-GB" sz="4800" b="1" dirty="0">
              <a:solidFill>
                <a:schemeClr val="accent2">
                  <a:lumMod val="60000"/>
                  <a:lumOff val="40000"/>
                </a:schemeClr>
              </a:solidFill>
            </a:endParaRPr>
          </a:p>
        </p:txBody>
      </p:sp>
    </p:spTree>
    <p:extLst>
      <p:ext uri="{BB962C8B-B14F-4D97-AF65-F5344CB8AC3E}">
        <p14:creationId xmlns:p14="http://schemas.microsoft.com/office/powerpoint/2010/main" val="364955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842B362-5267-4E8E-9DC9-5E7BCDBA4944}"/>
              </a:ext>
            </a:extLst>
          </p:cNvPr>
          <p:cNvSpPr/>
          <p:nvPr/>
        </p:nvSpPr>
        <p:spPr>
          <a:xfrm rot="2914269" flipH="1">
            <a:off x="7343972" y="814459"/>
            <a:ext cx="2091480" cy="965298"/>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37BFAD2-9B23-49E5-9442-6B5F0426A5D3}"/>
              </a:ext>
            </a:extLst>
          </p:cNvPr>
          <p:cNvSpPr/>
          <p:nvPr/>
        </p:nvSpPr>
        <p:spPr>
          <a:xfrm rot="18276566" flipH="1">
            <a:off x="722005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0F35F2C2-69E3-47FE-9C7F-D0A371094E5D}"/>
              </a:ext>
            </a:extLst>
          </p:cNvPr>
          <p:cNvGrpSpPr/>
          <p:nvPr/>
        </p:nvGrpSpPr>
        <p:grpSpPr>
          <a:xfrm>
            <a:off x="8071338" y="1797556"/>
            <a:ext cx="3062742" cy="4604897"/>
            <a:chOff x="8071338" y="1797556"/>
            <a:chExt cx="3062742" cy="4604897"/>
          </a:xfrm>
        </p:grpSpPr>
        <p:sp>
          <p:nvSpPr>
            <p:cNvPr id="6" name="Freeform: Shape 5">
              <a:extLst>
                <a:ext uri="{FF2B5EF4-FFF2-40B4-BE49-F238E27FC236}">
                  <a16:creationId xmlns:a16="http://schemas.microsoft.com/office/drawing/2014/main" id="{181F10C5-CBFA-446B-8950-5626666D2980}"/>
                </a:ext>
              </a:extLst>
            </p:cNvPr>
            <p:cNvSpPr/>
            <p:nvPr/>
          </p:nvSpPr>
          <p:spPr>
            <a:xfrm flipH="1">
              <a:off x="8563708" y="2003884"/>
              <a:ext cx="2440002" cy="1449856"/>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5159FDA-FFBF-47D6-BA1F-D7F868E15D2E}"/>
                </a:ext>
              </a:extLst>
            </p:cNvPr>
            <p:cNvSpPr/>
            <p:nvPr/>
          </p:nvSpPr>
          <p:spPr>
            <a:xfrm flipH="1">
              <a:off x="8215716" y="3284575"/>
              <a:ext cx="2918364" cy="1377468"/>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1A5A1C-5F9B-46B4-B933-3A5636C6A581}"/>
                </a:ext>
              </a:extLst>
            </p:cNvPr>
            <p:cNvSpPr/>
            <p:nvPr/>
          </p:nvSpPr>
          <p:spPr>
            <a:xfrm flipH="1">
              <a:off x="8363825" y="1797556"/>
              <a:ext cx="726668" cy="726668"/>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0FF674-C67C-4EFC-8E86-0877F7FE5B7B}"/>
                </a:ext>
              </a:extLst>
            </p:cNvPr>
            <p:cNvSpPr/>
            <p:nvPr/>
          </p:nvSpPr>
          <p:spPr>
            <a:xfrm flipH="1">
              <a:off x="8071338" y="4014940"/>
              <a:ext cx="1494202" cy="1634284"/>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E475370-FD97-463A-AC6B-5293E5F0C1F6}"/>
                </a:ext>
              </a:extLst>
            </p:cNvPr>
            <p:cNvSpPr/>
            <p:nvPr/>
          </p:nvSpPr>
          <p:spPr>
            <a:xfrm flipH="1">
              <a:off x="8960854" y="5081018"/>
              <a:ext cx="1447508" cy="1167346"/>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BA21EDB-0712-4DF1-9C27-E5547F34ED91}"/>
                </a:ext>
              </a:extLst>
            </p:cNvPr>
            <p:cNvSpPr/>
            <p:nvPr/>
          </p:nvSpPr>
          <p:spPr>
            <a:xfrm flipH="1">
              <a:off x="8762407" y="6075596"/>
              <a:ext cx="1821059" cy="326857"/>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223665E-B66C-4CD8-B38F-B4AD57E4F764}"/>
                </a:ext>
              </a:extLst>
            </p:cNvPr>
            <p:cNvSpPr/>
            <p:nvPr/>
          </p:nvSpPr>
          <p:spPr>
            <a:xfrm flipH="1">
              <a:off x="9084594" y="5209427"/>
              <a:ext cx="233469" cy="233469"/>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C4B08F4A-D263-460C-AA58-C4338F88900C}"/>
              </a:ext>
            </a:extLst>
          </p:cNvPr>
          <p:cNvGrpSpPr/>
          <p:nvPr/>
        </p:nvGrpSpPr>
        <p:grpSpPr>
          <a:xfrm>
            <a:off x="5510027" y="605297"/>
            <a:ext cx="2769296" cy="2769297"/>
            <a:chOff x="984620" y="2262130"/>
            <a:chExt cx="3448947" cy="3448948"/>
          </a:xfrm>
        </p:grpSpPr>
        <p:sp>
          <p:nvSpPr>
            <p:cNvPr id="17" name="Oval 8">
              <a:extLst>
                <a:ext uri="{FF2B5EF4-FFF2-40B4-BE49-F238E27FC236}">
                  <a16:creationId xmlns:a16="http://schemas.microsoft.com/office/drawing/2014/main" id="{E4EDC33B-4E8B-45D5-AC90-BC9385F40F9F}"/>
                </a:ext>
              </a:extLst>
            </p:cNvPr>
            <p:cNvSpPr/>
            <p:nvPr/>
          </p:nvSpPr>
          <p:spPr>
            <a:xfrm>
              <a:off x="984620" y="2262130"/>
              <a:ext cx="3448947" cy="34489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9">
              <a:extLst>
                <a:ext uri="{FF2B5EF4-FFF2-40B4-BE49-F238E27FC236}">
                  <a16:creationId xmlns:a16="http://schemas.microsoft.com/office/drawing/2014/main" id="{3C551EB6-CC57-49E6-951F-8CA0AE1CDB15}"/>
                </a:ext>
              </a:extLst>
            </p:cNvPr>
            <p:cNvSpPr/>
            <p:nvPr/>
          </p:nvSpPr>
          <p:spPr>
            <a:xfrm>
              <a:off x="984620" y="2262130"/>
              <a:ext cx="3448947" cy="3448948"/>
            </a:xfrm>
            <a:prstGeom prst="ellipse">
              <a:avLst/>
            </a:prstGeom>
            <a: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l="-23305" r="-42566" b="5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2" name="TextBox 1">
            <a:extLst>
              <a:ext uri="{FF2B5EF4-FFF2-40B4-BE49-F238E27FC236}">
                <a16:creationId xmlns:a16="http://schemas.microsoft.com/office/drawing/2014/main" id="{09013303-2CF8-434A-AB1B-B74472F844F7}"/>
              </a:ext>
            </a:extLst>
          </p:cNvPr>
          <p:cNvSpPr txBox="1"/>
          <p:nvPr/>
        </p:nvSpPr>
        <p:spPr>
          <a:xfrm>
            <a:off x="5393311" y="1697557"/>
            <a:ext cx="3425128" cy="584775"/>
          </a:xfrm>
          <a:prstGeom prst="rect">
            <a:avLst/>
          </a:prstGeom>
          <a:noFill/>
        </p:spPr>
        <p:txBody>
          <a:bodyPr wrap="square" rtlCol="0">
            <a:spAutoFit/>
          </a:bodyPr>
          <a:lstStyle/>
          <a:p>
            <a:r>
              <a:rPr lang="en-PK" sz="3200" b="1" dirty="0">
                <a:solidFill>
                  <a:srgbClr val="7030A0"/>
                </a:solidFill>
                <a:effectLst>
                  <a:outerShdw blurRad="50800" dist="38100" dir="5400000" algn="t" rotWithShape="0">
                    <a:prstClr val="black">
                      <a:alpha val="40000"/>
                    </a:prstClr>
                  </a:outerShdw>
                </a:effectLst>
                <a:latin typeface="Cambria" panose="02040503050406030204" pitchFamily="18" charset="0"/>
              </a:rPr>
              <a:t>KEY LEARNING</a:t>
            </a:r>
          </a:p>
        </p:txBody>
      </p:sp>
      <p:sp>
        <p:nvSpPr>
          <p:cNvPr id="26" name="TextBox 25">
            <a:extLst>
              <a:ext uri="{FF2B5EF4-FFF2-40B4-BE49-F238E27FC236}">
                <a16:creationId xmlns:a16="http://schemas.microsoft.com/office/drawing/2014/main" id="{86A8DED6-656E-294D-9D5B-278CB0C8C652}"/>
              </a:ext>
            </a:extLst>
          </p:cNvPr>
          <p:cNvSpPr txBox="1"/>
          <p:nvPr/>
        </p:nvSpPr>
        <p:spPr>
          <a:xfrm>
            <a:off x="0" y="301912"/>
            <a:ext cx="6096000" cy="461665"/>
          </a:xfrm>
          <a:prstGeom prst="rect">
            <a:avLst/>
          </a:prstGeom>
          <a:noFill/>
        </p:spPr>
        <p:txBody>
          <a:bodyPr wrap="square">
            <a:spAutoFit/>
          </a:bodyPr>
          <a:lstStyle/>
          <a:p>
            <a:r>
              <a:rPr lang="en-GB" sz="2400" b="1" i="1" dirty="0">
                <a:solidFill>
                  <a:schemeClr val="accent2">
                    <a:lumMod val="60000"/>
                    <a:lumOff val="40000"/>
                  </a:schemeClr>
                </a:solidFill>
                <a:effectLst/>
                <a:latin typeface="Cambria" panose="02040503050406030204" pitchFamily="18" charset="0"/>
              </a:rPr>
              <a:t>1.Project management</a:t>
            </a:r>
            <a:endParaRPr lang="en-GB" sz="2400" b="1" dirty="0">
              <a:solidFill>
                <a:schemeClr val="accent2">
                  <a:lumMod val="60000"/>
                  <a:lumOff val="40000"/>
                </a:schemeClr>
              </a:solidFill>
              <a:latin typeface="Cambria" panose="02040503050406030204" pitchFamily="18" charset="0"/>
            </a:endParaRPr>
          </a:p>
        </p:txBody>
      </p:sp>
      <p:pic>
        <p:nvPicPr>
          <p:cNvPr id="5" name="Picture 4">
            <a:extLst>
              <a:ext uri="{FF2B5EF4-FFF2-40B4-BE49-F238E27FC236}">
                <a16:creationId xmlns:a16="http://schemas.microsoft.com/office/drawing/2014/main" id="{FB5FED5C-C2DE-294C-9929-3009C9E9A397}"/>
              </a:ext>
            </a:extLst>
          </p:cNvPr>
          <p:cNvPicPr>
            <a:picLocks noChangeAspect="1"/>
          </p:cNvPicPr>
          <p:nvPr/>
        </p:nvPicPr>
        <p:blipFill>
          <a:blip r:embed="rId4"/>
          <a:stretch>
            <a:fillRect/>
          </a:stretch>
        </p:blipFill>
        <p:spPr>
          <a:xfrm>
            <a:off x="775854" y="688689"/>
            <a:ext cx="1533624" cy="1533624"/>
          </a:xfrm>
          <a:prstGeom prst="rect">
            <a:avLst/>
          </a:prstGeom>
        </p:spPr>
      </p:pic>
      <p:sp>
        <p:nvSpPr>
          <p:cNvPr id="27" name="TextBox 26">
            <a:extLst>
              <a:ext uri="{FF2B5EF4-FFF2-40B4-BE49-F238E27FC236}">
                <a16:creationId xmlns:a16="http://schemas.microsoft.com/office/drawing/2014/main" id="{84A46F77-5BFF-C346-9379-71DB4A353EFA}"/>
              </a:ext>
            </a:extLst>
          </p:cNvPr>
          <p:cNvSpPr txBox="1"/>
          <p:nvPr/>
        </p:nvSpPr>
        <p:spPr>
          <a:xfrm>
            <a:off x="-61057" y="2371672"/>
            <a:ext cx="6144490" cy="461665"/>
          </a:xfrm>
          <a:prstGeom prst="rect">
            <a:avLst/>
          </a:prstGeom>
          <a:noFill/>
        </p:spPr>
        <p:txBody>
          <a:bodyPr wrap="square">
            <a:spAutoFit/>
          </a:bodyPr>
          <a:lstStyle/>
          <a:p>
            <a:r>
              <a:rPr lang="en-GB" sz="2400" b="1" i="1" dirty="0">
                <a:solidFill>
                  <a:schemeClr val="accent2">
                    <a:lumMod val="60000"/>
                    <a:lumOff val="40000"/>
                  </a:schemeClr>
                </a:solidFill>
                <a:effectLst/>
                <a:latin typeface="Cambria" panose="02040503050406030204" pitchFamily="18" charset="0"/>
              </a:rPr>
              <a:t>2.Project management plans </a:t>
            </a:r>
            <a:endParaRPr lang="en-GB" sz="2400" b="1" dirty="0">
              <a:solidFill>
                <a:schemeClr val="accent2">
                  <a:lumMod val="60000"/>
                  <a:lumOff val="40000"/>
                </a:schemeClr>
              </a:solidFill>
              <a:latin typeface="Cambria" panose="02040503050406030204" pitchFamily="18" charset="0"/>
            </a:endParaRPr>
          </a:p>
        </p:txBody>
      </p:sp>
      <p:pic>
        <p:nvPicPr>
          <p:cNvPr id="16" name="Picture 15">
            <a:extLst>
              <a:ext uri="{FF2B5EF4-FFF2-40B4-BE49-F238E27FC236}">
                <a16:creationId xmlns:a16="http://schemas.microsoft.com/office/drawing/2014/main" id="{AB7DE7D1-2F11-7842-BA12-18C71B743590}"/>
              </a:ext>
            </a:extLst>
          </p:cNvPr>
          <p:cNvPicPr>
            <a:picLocks noChangeAspect="1"/>
          </p:cNvPicPr>
          <p:nvPr/>
        </p:nvPicPr>
        <p:blipFill>
          <a:blip r:embed="rId5"/>
          <a:stretch>
            <a:fillRect/>
          </a:stretch>
        </p:blipFill>
        <p:spPr>
          <a:xfrm>
            <a:off x="775854" y="2833337"/>
            <a:ext cx="1533624" cy="1533624"/>
          </a:xfrm>
          <a:prstGeom prst="rect">
            <a:avLst/>
          </a:prstGeom>
        </p:spPr>
      </p:pic>
      <p:sp>
        <p:nvSpPr>
          <p:cNvPr id="29" name="TextBox 28">
            <a:extLst>
              <a:ext uri="{FF2B5EF4-FFF2-40B4-BE49-F238E27FC236}">
                <a16:creationId xmlns:a16="http://schemas.microsoft.com/office/drawing/2014/main" id="{E8CF8264-B66C-0246-8770-5682FA5CBCFF}"/>
              </a:ext>
            </a:extLst>
          </p:cNvPr>
          <p:cNvSpPr txBox="1"/>
          <p:nvPr/>
        </p:nvSpPr>
        <p:spPr>
          <a:xfrm>
            <a:off x="-69272" y="4558987"/>
            <a:ext cx="6165272" cy="461665"/>
          </a:xfrm>
          <a:prstGeom prst="rect">
            <a:avLst/>
          </a:prstGeom>
          <a:noFill/>
        </p:spPr>
        <p:txBody>
          <a:bodyPr wrap="square">
            <a:spAutoFit/>
          </a:bodyPr>
          <a:lstStyle/>
          <a:p>
            <a:r>
              <a:rPr lang="en-GB" sz="2400" b="1" i="1" dirty="0">
                <a:solidFill>
                  <a:schemeClr val="accent2">
                    <a:lumMod val="60000"/>
                    <a:lumOff val="40000"/>
                  </a:schemeClr>
                </a:solidFill>
                <a:effectLst/>
                <a:latin typeface="Cambria" panose="02040503050406030204" pitchFamily="18" charset="0"/>
              </a:rPr>
              <a:t>3.Project management tools </a:t>
            </a:r>
            <a:endParaRPr lang="en-GB" sz="2400" b="1" dirty="0">
              <a:solidFill>
                <a:schemeClr val="accent2">
                  <a:lumMod val="60000"/>
                  <a:lumOff val="40000"/>
                </a:schemeClr>
              </a:solidFill>
              <a:latin typeface="Cambria" panose="02040503050406030204" pitchFamily="18" charset="0"/>
            </a:endParaRPr>
          </a:p>
        </p:txBody>
      </p:sp>
      <p:pic>
        <p:nvPicPr>
          <p:cNvPr id="30" name="Picture 29">
            <a:extLst>
              <a:ext uri="{FF2B5EF4-FFF2-40B4-BE49-F238E27FC236}">
                <a16:creationId xmlns:a16="http://schemas.microsoft.com/office/drawing/2014/main" id="{05170801-54DF-8A4A-833D-A8FF95890663}"/>
              </a:ext>
            </a:extLst>
          </p:cNvPr>
          <p:cNvPicPr>
            <a:picLocks noChangeAspect="1"/>
          </p:cNvPicPr>
          <p:nvPr/>
        </p:nvPicPr>
        <p:blipFill>
          <a:blip r:embed="rId6"/>
          <a:stretch>
            <a:fillRect/>
          </a:stretch>
        </p:blipFill>
        <p:spPr>
          <a:xfrm>
            <a:off x="775854" y="5020652"/>
            <a:ext cx="1533624" cy="1533624"/>
          </a:xfrm>
          <a:prstGeom prst="rect">
            <a:avLst/>
          </a:prstGeom>
        </p:spPr>
      </p:pic>
      <p:sp>
        <p:nvSpPr>
          <p:cNvPr id="23" name="TextBox 22">
            <a:extLst>
              <a:ext uri="{FF2B5EF4-FFF2-40B4-BE49-F238E27FC236}">
                <a16:creationId xmlns:a16="http://schemas.microsoft.com/office/drawing/2014/main" id="{B0D228DF-752F-F041-B2F8-9CD4570DEABC}"/>
              </a:ext>
            </a:extLst>
          </p:cNvPr>
          <p:cNvSpPr txBox="1"/>
          <p:nvPr/>
        </p:nvSpPr>
        <p:spPr>
          <a:xfrm>
            <a:off x="3803300" y="5026567"/>
            <a:ext cx="6182750"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4.Research methods and analysis </a:t>
            </a:r>
            <a:endParaRPr lang="en-GB" b="1" dirty="0">
              <a:solidFill>
                <a:schemeClr val="accent2">
                  <a:lumMod val="60000"/>
                  <a:lumOff val="40000"/>
                </a:schemeClr>
              </a:solidFill>
              <a:latin typeface="Cambria" panose="02040503050406030204" pitchFamily="18" charset="0"/>
            </a:endParaRPr>
          </a:p>
        </p:txBody>
      </p:sp>
      <p:pic>
        <p:nvPicPr>
          <p:cNvPr id="4" name="Picture 3">
            <a:extLst>
              <a:ext uri="{FF2B5EF4-FFF2-40B4-BE49-F238E27FC236}">
                <a16:creationId xmlns:a16="http://schemas.microsoft.com/office/drawing/2014/main" id="{874E5898-1789-8546-9C73-D72654CD912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370868" y="5199334"/>
            <a:ext cx="3425129" cy="1731593"/>
          </a:xfrm>
          <a:prstGeom prst="rect">
            <a:avLst/>
          </a:prstGeom>
        </p:spPr>
      </p:pic>
    </p:spTree>
    <p:extLst>
      <p:ext uri="{BB962C8B-B14F-4D97-AF65-F5344CB8AC3E}">
        <p14:creationId xmlns:p14="http://schemas.microsoft.com/office/powerpoint/2010/main" val="310305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517CF3-81B7-FD4A-B55E-554146851CBB}"/>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Cambria" panose="02040503050406030204" pitchFamily="18" charset="0"/>
              </a:rPr>
              <a:t>Different types of software and application used to support project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B19C85AE-D9F8-4649-80BB-AEDA430A9828}"/>
              </a:ext>
            </a:extLst>
          </p:cNvPr>
          <p:cNvSpPr txBox="1"/>
          <p:nvPr/>
        </p:nvSpPr>
        <p:spPr>
          <a:xfrm>
            <a:off x="2276" y="751344"/>
            <a:ext cx="12189724" cy="5940088"/>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There are several types of software used to support project management, each with its own features and capabilities. Here are some examples of software commonly used to support project management:</a:t>
            </a:r>
          </a:p>
          <a:p>
            <a:pPr algn="l">
              <a:buFont typeface="+mj-lt"/>
              <a:buAutoNum type="arabicPeriod"/>
            </a:pPr>
            <a:r>
              <a:rPr lang="en-GB" sz="2000" b="1" i="0" dirty="0">
                <a:solidFill>
                  <a:srgbClr val="374151"/>
                </a:solidFill>
                <a:effectLst/>
                <a:latin typeface="Cambria" panose="02040503050406030204" pitchFamily="18" charset="0"/>
              </a:rPr>
              <a:t>Project management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software is designed specifically for project management and includes features such as task lists, Gantt charts, calendars, resource allocation, and collaboration tools. Examples include Microsoft Project, Asana, Trello, and Basecamp.</a:t>
            </a:r>
          </a:p>
          <a:p>
            <a:pPr algn="l"/>
            <a:r>
              <a:rPr lang="en-GB" sz="2000" b="1" i="0" dirty="0">
                <a:solidFill>
                  <a:srgbClr val="374151"/>
                </a:solidFill>
                <a:effectLst/>
                <a:latin typeface="Cambria" panose="02040503050406030204" pitchFamily="18" charset="0"/>
              </a:rPr>
              <a:t>2.Communication and collaboration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software facilitates communication and collaboration among project team members. Examples include Slack, Microsoft Teams, and Zoom.</a:t>
            </a:r>
          </a:p>
          <a:p>
            <a:pPr algn="l"/>
            <a:r>
              <a:rPr lang="en-GB" sz="2000" b="1" i="0" dirty="0">
                <a:solidFill>
                  <a:srgbClr val="374151"/>
                </a:solidFill>
                <a:effectLst/>
                <a:latin typeface="Cambria" panose="02040503050406030204" pitchFamily="18" charset="0"/>
              </a:rPr>
              <a:t>3.Time tracking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software helps track how much time is being spent on each task or project. Examples include Toggl, Harvest, and Clock </a:t>
            </a:r>
            <a:r>
              <a:rPr lang="en-GB" sz="2000" b="0" i="0" dirty="0" err="1">
                <a:solidFill>
                  <a:srgbClr val="374151"/>
                </a:solidFill>
                <a:effectLst/>
                <a:latin typeface="Cambria" panose="02040503050406030204" pitchFamily="18" charset="0"/>
              </a:rPr>
              <a:t>ify</a:t>
            </a:r>
            <a:r>
              <a:rPr lang="en-GB" sz="2000" b="0" i="0" dirty="0">
                <a:solidFill>
                  <a:srgbClr val="374151"/>
                </a:solidFill>
                <a:effectLst/>
                <a:latin typeface="Cambria" panose="02040503050406030204" pitchFamily="18" charset="0"/>
              </a:rPr>
              <a:t>.</a:t>
            </a:r>
          </a:p>
          <a:p>
            <a:pPr algn="l"/>
            <a:r>
              <a:rPr lang="en-GB" sz="2000" b="1" dirty="0">
                <a:solidFill>
                  <a:srgbClr val="374151"/>
                </a:solidFill>
                <a:latin typeface="Cambria" panose="02040503050406030204" pitchFamily="18" charset="0"/>
              </a:rPr>
              <a:t>4.</a:t>
            </a:r>
            <a:r>
              <a:rPr lang="en-GB" sz="2000" b="1" i="0" dirty="0">
                <a:solidFill>
                  <a:srgbClr val="374151"/>
                </a:solidFill>
                <a:effectLst/>
                <a:latin typeface="Cambria" panose="02040503050406030204" pitchFamily="18" charset="0"/>
              </a:rPr>
              <a:t>Budgeting and financial management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software helps manage project budgets and finances. Examples include QuickBooks, FreshBooks, and Xero.</a:t>
            </a:r>
          </a:p>
          <a:p>
            <a:r>
              <a:rPr lang="en-GB" sz="2000" b="1" i="0" dirty="0">
                <a:solidFill>
                  <a:srgbClr val="374151"/>
                </a:solidFill>
                <a:effectLst/>
                <a:latin typeface="Cambria" panose="02040503050406030204" pitchFamily="18" charset="0"/>
              </a:rPr>
              <a:t>5.Document management software:</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This software helps manage project documents and files, such as contracts, proposals, and design documents. Examples include Google Drive, Dropbox, and SharePoint.</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1519431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F6B5B9-39F7-1C42-9B2C-B1ABB6FBAC95}"/>
              </a:ext>
            </a:extLst>
          </p:cNvPr>
          <p:cNvSpPr txBox="1"/>
          <p:nvPr/>
        </p:nvSpPr>
        <p:spPr>
          <a:xfrm>
            <a:off x="98946" y="225021"/>
            <a:ext cx="12093053" cy="347787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6.Agile Project Management Applications: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These applications are designed specifically for agile project management methodologies and include features such as user stories, sprints, and backlogs. Examples include Jira, Rally, and VersionOne.</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7.Resource Management Applications: </a:t>
            </a:r>
          </a:p>
          <a:p>
            <a:pPr algn="l"/>
            <a:r>
              <a:rPr lang="en-GB" sz="2000" b="0" i="0" dirty="0">
                <a:solidFill>
                  <a:srgbClr val="374151"/>
                </a:solidFill>
                <a:effectLst/>
                <a:latin typeface="Cambria" panose="02040503050406030204" pitchFamily="18" charset="0"/>
              </a:rPr>
              <a:t>These applications help manage project resources, such as people, equipment, and materials. Examples include Float, Team deck, and </a:t>
            </a:r>
            <a:r>
              <a:rPr lang="en-GB" sz="2000" b="0" i="0" dirty="0" err="1">
                <a:solidFill>
                  <a:srgbClr val="374151"/>
                </a:solidFill>
                <a:effectLst/>
                <a:latin typeface="Cambria" panose="02040503050406030204" pitchFamily="18" charset="0"/>
              </a:rPr>
              <a:t>Ganttic</a:t>
            </a:r>
            <a:r>
              <a:rPr lang="en-GB" sz="2000" b="0" i="0" dirty="0">
                <a:solidFill>
                  <a:srgbClr val="374151"/>
                </a:solidFill>
                <a:effectLst/>
                <a:latin typeface="Cambria" panose="02040503050406030204" pitchFamily="18" charset="0"/>
              </a:rPr>
              <a:t>.</a:t>
            </a:r>
          </a:p>
          <a:p>
            <a:pPr algn="l"/>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8.Design Applications: </a:t>
            </a:r>
          </a:p>
          <a:p>
            <a:pPr algn="l"/>
            <a:r>
              <a:rPr lang="en-GB" sz="2000" b="0" i="0" dirty="0">
                <a:solidFill>
                  <a:srgbClr val="374151"/>
                </a:solidFill>
                <a:effectLst/>
                <a:latin typeface="Cambria" panose="02040503050406030204" pitchFamily="18" charset="0"/>
              </a:rPr>
              <a:t>These applications help design and develop the project, such as graphic design software, prototyping tools, and wireframing software. Examples include Adobe Creative Suite, Sketch, Figma, and In Vision</a:t>
            </a:r>
          </a:p>
        </p:txBody>
      </p:sp>
    </p:spTree>
    <p:extLst>
      <p:ext uri="{BB962C8B-B14F-4D97-AF65-F5344CB8AC3E}">
        <p14:creationId xmlns:p14="http://schemas.microsoft.com/office/powerpoint/2010/main" val="270571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749906-21C4-EA4D-8A75-D1B1463C9C5F}"/>
              </a:ext>
            </a:extLst>
          </p:cNvPr>
          <p:cNvSpPr txBox="1"/>
          <p:nvPr/>
        </p:nvSpPr>
        <p:spPr>
          <a:xfrm>
            <a:off x="-136478" y="0"/>
            <a:ext cx="12328478" cy="954107"/>
          </a:xfrm>
          <a:prstGeom prst="rect">
            <a:avLst/>
          </a:prstGeom>
          <a:noFill/>
        </p:spPr>
        <p:txBody>
          <a:bodyPr wrap="square">
            <a:spAutoFit/>
          </a:bodyPr>
          <a:lstStyle/>
          <a:p>
            <a:pPr algn="ctr"/>
            <a:r>
              <a:rPr lang="en-GB" sz="2800" b="1" i="0" dirty="0">
                <a:solidFill>
                  <a:srgbClr val="374151"/>
                </a:solidFill>
                <a:effectLst/>
                <a:latin typeface="Cambria" panose="02040503050406030204" pitchFamily="18" charset="0"/>
              </a:rPr>
              <a:t>Comparing Microsoft Project and Asana </a:t>
            </a:r>
          </a:p>
          <a:p>
            <a:pPr algn="ctr"/>
            <a:r>
              <a:rPr lang="en-GB" sz="2800" b="1" i="0" dirty="0">
                <a:solidFill>
                  <a:srgbClr val="374151"/>
                </a:solidFill>
                <a:effectLst/>
                <a:latin typeface="Cambria" panose="02040503050406030204" pitchFamily="18" charset="0"/>
              </a:rPr>
              <a:t>Which Tool is Right for Your Project?</a:t>
            </a:r>
            <a:endParaRPr lang="en-PK" sz="2800" b="1" dirty="0">
              <a:latin typeface="Cambria" panose="02040503050406030204" pitchFamily="18" charset="0"/>
            </a:endParaRPr>
          </a:p>
        </p:txBody>
      </p:sp>
      <p:sp>
        <p:nvSpPr>
          <p:cNvPr id="6" name="Rectangle 3">
            <a:extLst>
              <a:ext uri="{FF2B5EF4-FFF2-40B4-BE49-F238E27FC236}">
                <a16:creationId xmlns:a16="http://schemas.microsoft.com/office/drawing/2014/main" id="{F788BB6C-126E-7F4D-B236-E316A75697D4}"/>
              </a:ext>
            </a:extLst>
          </p:cNvPr>
          <p:cNvSpPr>
            <a:spLocks noChangeArrowheads="1"/>
          </p:cNvSpPr>
          <p:nvPr/>
        </p:nvSpPr>
        <p:spPr bwMode="auto">
          <a:xfrm>
            <a:off x="-39664" y="954107"/>
            <a:ext cx="1213484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PK" altLang="en-PK" sz="2000" b="1" i="0" u="none" strike="noStrike" cap="none" normalizeH="0" baseline="0" dirty="0">
                <a:ln>
                  <a:noFill/>
                </a:ln>
                <a:solidFill>
                  <a:schemeClr val="tx1"/>
                </a:solidFill>
                <a:effectLst/>
                <a:latin typeface="Cambria" panose="02040503050406030204" pitchFamily="18" charset="0"/>
              </a:rPr>
              <a:t>Microsoft Project </a:t>
            </a:r>
            <a:r>
              <a:rPr kumimoji="0" lang="en-PK" altLang="en-PK" sz="2000" b="0" i="0" u="none" strike="noStrike" cap="none" normalizeH="0" baseline="0" dirty="0">
                <a:ln>
                  <a:noFill/>
                </a:ln>
                <a:solidFill>
                  <a:schemeClr val="tx1"/>
                </a:solidFill>
                <a:effectLst/>
                <a:latin typeface="Cambria" panose="02040503050406030204" pitchFamily="18" charset="0"/>
              </a:rPr>
              <a:t>is a popular software application for tracking, managing, and analyzing projects. It provides a range of tools and features for scheduling, resource allocation, cost tracking, and reporting, making it ideal for complex projects with many tasks and stakeholders.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PK" altLang="en-PK" sz="2000" b="0" i="0" u="none" strike="noStrike" cap="none" normalizeH="0" baseline="0" dirty="0">
              <a:ln>
                <a:noFill/>
              </a:ln>
              <a:solidFill>
                <a:schemeClr val="tx1"/>
              </a:solidFill>
              <a:effectLst/>
              <a:latin typeface="Cambria" panose="020405030504060302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PK" altLang="en-PK" sz="2000" b="0" i="0" u="none" strike="noStrike" cap="none" normalizeH="0" baseline="0" dirty="0">
                <a:ln>
                  <a:noFill/>
                </a:ln>
                <a:solidFill>
                  <a:schemeClr val="tx1"/>
                </a:solidFill>
                <a:effectLst/>
                <a:latin typeface="Cambria" panose="02040503050406030204" pitchFamily="18" charset="0"/>
              </a:rPr>
              <a:t>On the other hand, </a:t>
            </a:r>
            <a:r>
              <a:rPr kumimoji="0" lang="en-PK" altLang="en-PK" sz="2000" b="1" i="0" u="none" strike="noStrike" cap="none" normalizeH="0" baseline="0" dirty="0">
                <a:ln>
                  <a:noFill/>
                </a:ln>
                <a:solidFill>
                  <a:schemeClr val="tx1"/>
                </a:solidFill>
                <a:effectLst/>
                <a:latin typeface="Cambria" panose="02040503050406030204" pitchFamily="18" charset="0"/>
              </a:rPr>
              <a:t>Asana</a:t>
            </a:r>
            <a:r>
              <a:rPr kumimoji="0" lang="en-PK" altLang="en-PK" sz="2000" b="0" i="0" u="none" strike="noStrike" cap="none" normalizeH="0" baseline="0" dirty="0">
                <a:ln>
                  <a:noFill/>
                </a:ln>
                <a:solidFill>
                  <a:schemeClr val="tx1"/>
                </a:solidFill>
                <a:effectLst/>
                <a:latin typeface="Cambria" panose="02040503050406030204" pitchFamily="18" charset="0"/>
              </a:rPr>
              <a:t> is a web-based tool for holistic project management that integrates workload, inbox, calendars, and tasks in a detailed way. It provides a user-friendly interface that allows team members to collaborate and share information, making it ideal for agile teams and smaller projects that require more flexibility and collaboration.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PK" altLang="en-PK" sz="2000" b="0" i="0" u="none" strike="noStrike" cap="none" normalizeH="0" baseline="0" dirty="0">
              <a:ln>
                <a:noFill/>
              </a:ln>
              <a:solidFill>
                <a:schemeClr val="tx1"/>
              </a:solidFill>
              <a:effectLst/>
              <a:latin typeface="Cambria" panose="020405030504060302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PK" altLang="en-PK" sz="2000" b="0" i="0" u="none" strike="noStrike" cap="none" normalizeH="0" baseline="0" dirty="0">
                <a:ln>
                  <a:noFill/>
                </a:ln>
                <a:solidFill>
                  <a:schemeClr val="tx1"/>
                </a:solidFill>
                <a:effectLst/>
                <a:latin typeface="Cambria" panose="02040503050406030204" pitchFamily="18" charset="0"/>
              </a:rPr>
              <a:t>Both </a:t>
            </a:r>
            <a:r>
              <a:rPr kumimoji="0" lang="en-PK" altLang="en-PK" sz="2000" b="1" i="0" u="none" strike="noStrike" cap="none" normalizeH="0" baseline="0" dirty="0">
                <a:ln>
                  <a:noFill/>
                </a:ln>
                <a:solidFill>
                  <a:schemeClr val="tx1"/>
                </a:solidFill>
                <a:effectLst/>
                <a:latin typeface="Cambria" panose="02040503050406030204" pitchFamily="18" charset="0"/>
              </a:rPr>
              <a:t>Microsoft Project </a:t>
            </a:r>
            <a:r>
              <a:rPr kumimoji="0" lang="en-PK" altLang="en-PK" sz="2000" b="0" i="0" u="none" strike="noStrike" cap="none" normalizeH="0" baseline="0" dirty="0">
                <a:ln>
                  <a:noFill/>
                </a:ln>
                <a:solidFill>
                  <a:schemeClr val="tx1"/>
                </a:solidFill>
                <a:effectLst/>
                <a:latin typeface="Cambria" panose="02040503050406030204" pitchFamily="18" charset="0"/>
              </a:rPr>
              <a:t>and </a:t>
            </a:r>
            <a:r>
              <a:rPr kumimoji="0" lang="en-PK" altLang="en-PK" sz="2000" b="1" i="0" u="none" strike="noStrike" cap="none" normalizeH="0" baseline="0" dirty="0">
                <a:ln>
                  <a:noFill/>
                </a:ln>
                <a:solidFill>
                  <a:schemeClr val="tx1"/>
                </a:solidFill>
                <a:effectLst/>
                <a:latin typeface="Cambria" panose="02040503050406030204" pitchFamily="18" charset="0"/>
              </a:rPr>
              <a:t>Asana</a:t>
            </a:r>
            <a:r>
              <a:rPr kumimoji="0" lang="en-PK" altLang="en-PK" sz="2000" b="0" i="0" u="none" strike="noStrike" cap="none" normalizeH="0" baseline="0" dirty="0">
                <a:ln>
                  <a:noFill/>
                </a:ln>
                <a:solidFill>
                  <a:schemeClr val="tx1"/>
                </a:solidFill>
                <a:effectLst/>
                <a:latin typeface="Cambria" panose="02040503050406030204" pitchFamily="18" charset="0"/>
              </a:rPr>
              <a:t> have their strengths and weaknesses and are suitable for different types of projects. Microsoft Project is best for large, complex projects with many stakeholders, where detailed planning and tracking are critical. Asana, on the other hand, is best for agile teams and smaller projects that require more flexibility and collaboration.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PK" altLang="en-PK" sz="2000" b="0" i="0" u="none" strike="noStrike" cap="none" normalizeH="0" baseline="0" dirty="0">
              <a:ln>
                <a:noFill/>
              </a:ln>
              <a:solidFill>
                <a:schemeClr val="tx1"/>
              </a:solidFill>
              <a:effectLst/>
              <a:latin typeface="Cambria" panose="020405030504060302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PK" altLang="en-PK" sz="2000" b="0" i="0" u="none" strike="noStrike" cap="none" normalizeH="0" baseline="0" dirty="0">
                <a:ln>
                  <a:noFill/>
                </a:ln>
                <a:solidFill>
                  <a:schemeClr val="tx1"/>
                </a:solidFill>
                <a:effectLst/>
                <a:latin typeface="Cambria" panose="02040503050406030204" pitchFamily="18" charset="0"/>
              </a:rPr>
              <a:t>Ultimately, the choice of project management software will depend on the specific needs and requirements of the project and the preferences of the project team. It's important to choose a software application that can help improve the project's productivity, efficiency, and quality.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000" b="0" i="0" u="none" strike="noStrike" cap="none" normalizeH="0" baseline="0" dirty="0">
                <a:ln>
                  <a:noFill/>
                </a:ln>
                <a:solidFill>
                  <a:schemeClr val="tx1"/>
                </a:solidFill>
                <a:effectLst/>
                <a:latin typeface="Söhne"/>
              </a:rPr>
              <a:t>       </a:t>
            </a:r>
            <a:endParaRPr kumimoji="0" lang="en-PK" altLang="en-PK" sz="2000" b="0" i="0" u="none" strike="noStrike" cap="none" normalizeH="0" baseline="0" dirty="0">
              <a:ln>
                <a:noFill/>
              </a:ln>
              <a:solidFill>
                <a:schemeClr val="tx1"/>
              </a:solidFill>
              <a:effectLst/>
              <a:latin typeface="Arial" panose="020B0604020202020204" pitchFamily="34" charset="0"/>
            </a:endParaRPr>
          </a:p>
        </p:txBody>
      </p:sp>
      <p:sp>
        <p:nvSpPr>
          <p:cNvPr id="7" name="AutoShape 4">
            <a:extLst>
              <a:ext uri="{FF2B5EF4-FFF2-40B4-BE49-F238E27FC236}">
                <a16:creationId xmlns:a16="http://schemas.microsoft.com/office/drawing/2014/main" id="{B5FCD2E0-E46C-CA40-85E6-8319A77E5614}"/>
              </a:ext>
            </a:extLst>
          </p:cNvPr>
          <p:cNvSpPr>
            <a:spLocks noChangeAspect="1" noChangeArrowheads="1"/>
          </p:cNvSpPr>
          <p:nvPr/>
        </p:nvSpPr>
        <p:spPr bwMode="auto">
          <a:xfrm>
            <a:off x="57150" y="2507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spTree>
    <p:extLst>
      <p:ext uri="{BB962C8B-B14F-4D97-AF65-F5344CB8AC3E}">
        <p14:creationId xmlns:p14="http://schemas.microsoft.com/office/powerpoint/2010/main" val="3787431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475305-0A80-324A-94B1-BD72492870BA}"/>
              </a:ext>
            </a:extLst>
          </p:cNvPr>
          <p:cNvSpPr txBox="1"/>
          <p:nvPr/>
        </p:nvSpPr>
        <p:spPr>
          <a:xfrm>
            <a:off x="-109182"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Use of project-planning tasks and tracking tools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174E55E5-6B5E-8348-A96F-499660D51C27}"/>
              </a:ext>
            </a:extLst>
          </p:cNvPr>
          <p:cNvSpPr txBox="1"/>
          <p:nvPr/>
        </p:nvSpPr>
        <p:spPr>
          <a:xfrm>
            <a:off x="0" y="523220"/>
            <a:ext cx="12192000" cy="1015663"/>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Project-planning tasks and tracking tools are essential for successful project management. These tools help project managers to plan, organize, track, and report on project progress and status.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Some common project-planning tasks and tracking tools include:</a:t>
            </a:r>
          </a:p>
        </p:txBody>
      </p:sp>
      <p:sp>
        <p:nvSpPr>
          <p:cNvPr id="7" name="TextBox 6">
            <a:extLst>
              <a:ext uri="{FF2B5EF4-FFF2-40B4-BE49-F238E27FC236}">
                <a16:creationId xmlns:a16="http://schemas.microsoft.com/office/drawing/2014/main" id="{8DF7894E-ED3B-214C-B491-058A96A50B76}"/>
              </a:ext>
            </a:extLst>
          </p:cNvPr>
          <p:cNvSpPr txBox="1"/>
          <p:nvPr/>
        </p:nvSpPr>
        <p:spPr>
          <a:xfrm>
            <a:off x="112594" y="1720840"/>
            <a:ext cx="11970224" cy="5139869"/>
          </a:xfrm>
          <a:prstGeom prst="rect">
            <a:avLst/>
          </a:prstGeom>
          <a:noFill/>
        </p:spPr>
        <p:txBody>
          <a:bodyPr wrap="square">
            <a:spAutoFit/>
          </a:bodyPr>
          <a:lstStyle/>
          <a:p>
            <a:r>
              <a:rPr lang="en-PK" sz="2000" dirty="0">
                <a:latin typeface="Cambria" panose="02040503050406030204" pitchFamily="18" charset="0"/>
              </a:rPr>
              <a:t>1.</a:t>
            </a:r>
            <a:r>
              <a:rPr lang="en-PK" sz="2000" b="1" dirty="0">
                <a:latin typeface="Cambria" panose="02040503050406030204" pitchFamily="18" charset="0"/>
              </a:rPr>
              <a:t>Trello </a:t>
            </a:r>
            <a:r>
              <a:rPr lang="en-PK" sz="2000" dirty="0">
                <a:latin typeface="Cambria" panose="02040503050406030204" pitchFamily="18" charset="0"/>
              </a:rPr>
              <a:t>is a visual task management application that lets you collaborate with team members and organise work using boards, lists, and cards. Users may add due dates and attachments, drag and drop cards between lists, and assign tasks to team members using its user-friendly interface.</a:t>
            </a:r>
          </a:p>
          <a:p>
            <a:endParaRPr lang="en-PK" sz="2000" dirty="0">
              <a:latin typeface="Cambria" panose="02040503050406030204" pitchFamily="18" charset="0"/>
            </a:endParaRPr>
          </a:p>
          <a:p>
            <a:r>
              <a:rPr lang="en-GB" sz="2000" b="0" i="0" dirty="0">
                <a:solidFill>
                  <a:srgbClr val="374151"/>
                </a:solidFill>
                <a:effectLst/>
                <a:latin typeface="Cambria" panose="02040503050406030204" pitchFamily="18" charset="0"/>
              </a:rPr>
              <a:t>2.</a:t>
            </a:r>
            <a:r>
              <a:rPr lang="en-GB" sz="2000" b="1" i="0" dirty="0">
                <a:solidFill>
                  <a:srgbClr val="374151"/>
                </a:solidFill>
                <a:effectLst/>
                <a:latin typeface="Cambria" panose="02040503050406030204" pitchFamily="18" charset="0"/>
              </a:rPr>
              <a:t>Smartsheet </a:t>
            </a:r>
            <a:r>
              <a:rPr lang="en-GB" sz="2000" b="0" i="0" dirty="0">
                <a:solidFill>
                  <a:srgbClr val="374151"/>
                </a:solidFill>
                <a:effectLst/>
                <a:latin typeface="Cambria" panose="02040503050406030204" pitchFamily="18" charset="0"/>
              </a:rPr>
              <a:t>is a web-based project management tool that allows users to create and manage projects using customizable templates. It includes features for task tracking, collaboration, and resource management, making it a good choice for larger projects with many stakeholders.</a:t>
            </a:r>
          </a:p>
          <a:p>
            <a:endParaRPr lang="en-GB" sz="2000" dirty="0">
              <a:solidFill>
                <a:srgbClr val="374151"/>
              </a:solidFill>
              <a:latin typeface="Cambria" panose="02040503050406030204" pitchFamily="18" charset="0"/>
            </a:endParaRPr>
          </a:p>
          <a:p>
            <a:r>
              <a:rPr lang="en-GB" sz="2000" b="0" i="0" dirty="0">
                <a:solidFill>
                  <a:srgbClr val="374151"/>
                </a:solidFill>
                <a:effectLst/>
                <a:latin typeface="Cambria" panose="02040503050406030204" pitchFamily="18" charset="0"/>
              </a:rPr>
              <a:t>3.</a:t>
            </a:r>
            <a:r>
              <a:rPr lang="en-GB" sz="2000" b="1" i="0" dirty="0">
                <a:solidFill>
                  <a:srgbClr val="374151"/>
                </a:solidFill>
                <a:effectLst/>
                <a:latin typeface="Cambria" panose="02040503050406030204" pitchFamily="18" charset="0"/>
              </a:rPr>
              <a:t>Excel spreadsheets </a:t>
            </a:r>
            <a:r>
              <a:rPr lang="en-GB" sz="2000" b="0" i="0" dirty="0">
                <a:solidFill>
                  <a:srgbClr val="374151"/>
                </a:solidFill>
                <a:effectLst/>
                <a:latin typeface="Cambria" panose="02040503050406030204" pitchFamily="18" charset="0"/>
              </a:rPr>
              <a:t>are a flexible and widely used tool for project management. They can be used to create project plans, track tasks and deadlines, and analyse project data. Excel spreadsheets can be customized to meet the specific needs of a project and can be easily shared with team members and stakeholders.</a:t>
            </a:r>
            <a:endParaRPr lang="en-PK" sz="2000" dirty="0">
              <a:latin typeface="Cambria" panose="02040503050406030204" pitchFamily="18" charset="0"/>
            </a:endParaRPr>
          </a:p>
          <a:p>
            <a:endParaRPr lang="en-PK" dirty="0"/>
          </a:p>
          <a:p>
            <a:endParaRPr lang="en-PK" dirty="0"/>
          </a:p>
          <a:p>
            <a:endParaRPr lang="en-PK" dirty="0"/>
          </a:p>
          <a:p>
            <a:endParaRPr lang="en-PK" dirty="0"/>
          </a:p>
          <a:p>
            <a:endParaRPr lang="en-PK" dirty="0"/>
          </a:p>
          <a:p>
            <a:endParaRPr lang="en-PK" dirty="0"/>
          </a:p>
        </p:txBody>
      </p:sp>
    </p:spTree>
    <p:extLst>
      <p:ext uri="{BB962C8B-B14F-4D97-AF65-F5344CB8AC3E}">
        <p14:creationId xmlns:p14="http://schemas.microsoft.com/office/powerpoint/2010/main" val="406206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D75A8-D3E0-1B4F-AB36-E88D3F0D0674}"/>
              </a:ext>
            </a:extLst>
          </p:cNvPr>
          <p:cNvSpPr txBox="1"/>
          <p:nvPr/>
        </p:nvSpPr>
        <p:spPr>
          <a:xfrm>
            <a:off x="2276" y="0"/>
            <a:ext cx="12189724" cy="954107"/>
          </a:xfrm>
          <a:prstGeom prst="rect">
            <a:avLst/>
          </a:prstGeom>
          <a:noFill/>
        </p:spPr>
        <p:txBody>
          <a:bodyPr wrap="square">
            <a:spAutoFit/>
          </a:bodyPr>
          <a:lstStyle/>
          <a:p>
            <a:pPr algn="ctr"/>
            <a:r>
              <a:rPr lang="en-GB" sz="2800" b="1" i="0" dirty="0">
                <a:solidFill>
                  <a:srgbClr val="374151"/>
                </a:solidFill>
                <a:effectLst/>
                <a:latin typeface="Cambria" panose="02040503050406030204" pitchFamily="18" charset="0"/>
              </a:rPr>
              <a:t>Tools and Techniques for Effective Activity Planning in Project Management</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6E3C23CF-FF45-8D49-816E-354F3721E68E}"/>
              </a:ext>
            </a:extLst>
          </p:cNvPr>
          <p:cNvSpPr txBox="1"/>
          <p:nvPr/>
        </p:nvSpPr>
        <p:spPr>
          <a:xfrm>
            <a:off x="0" y="954107"/>
            <a:ext cx="12189724" cy="6186309"/>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Activity plans are an essential part of project management and involve breaking down a project into smaller tasks and activities that need to be completed in order to achieve the project goals. Some of the tools and techniques that can be used to create activity plans include:</a:t>
            </a:r>
          </a:p>
          <a:p>
            <a:pPr algn="l">
              <a:buFont typeface="+mj-lt"/>
              <a:buAutoNum type="arabicPeriod"/>
            </a:pPr>
            <a:r>
              <a:rPr lang="en-GB" sz="2000" b="1" i="0" dirty="0">
                <a:solidFill>
                  <a:srgbClr val="374151"/>
                </a:solidFill>
                <a:effectLst/>
                <a:latin typeface="Cambria" panose="02040503050406030204" pitchFamily="18" charset="0"/>
              </a:rPr>
              <a:t>Work Breakdown Structure (WBS):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A WBS is a hierarchical breakdown of project tasks into smaller, more manageable components. It helps to identify the tasks and sub-tasks required to complete a project.</a:t>
            </a:r>
          </a:p>
          <a:p>
            <a:pPr algn="l"/>
            <a:r>
              <a:rPr lang="en-GB" sz="2000" b="1" i="0" dirty="0">
                <a:solidFill>
                  <a:srgbClr val="374151"/>
                </a:solidFill>
                <a:effectLst/>
                <a:latin typeface="Cambria" panose="02040503050406030204" pitchFamily="18" charset="0"/>
              </a:rPr>
              <a:t>2.Dependency charts: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Dependency charts are used to identify the dependencies between project tasks. This helps to ensure that tasks are completed in the correct order and that there are no delays.</a:t>
            </a:r>
          </a:p>
          <a:p>
            <a:pPr algn="l"/>
            <a:r>
              <a:rPr lang="en-GB" sz="2000" b="1" i="0" dirty="0">
                <a:solidFill>
                  <a:srgbClr val="374151"/>
                </a:solidFill>
                <a:effectLst/>
                <a:latin typeface="Cambria" panose="02040503050406030204" pitchFamily="18" charset="0"/>
              </a:rPr>
              <a:t>3.Gantt charts: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Gantt charts are visual representations of project schedules, timelines, and dependencies. They help project managers to plan and track tasks and milestones over time.</a:t>
            </a:r>
          </a:p>
          <a:p>
            <a:pPr algn="l"/>
            <a:r>
              <a:rPr lang="en-GB" sz="2000" b="1" i="0" dirty="0">
                <a:solidFill>
                  <a:srgbClr val="374151"/>
                </a:solidFill>
                <a:effectLst/>
                <a:latin typeface="Cambria" panose="02040503050406030204" pitchFamily="18" charset="0"/>
              </a:rPr>
              <a:t>4.Critical Path Analysis (CPA):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CPA is a technique used to identify the critical path of a project. The critical path is the sequence of tasks that must be completed on time in order for the project to be completed on schedule.</a:t>
            </a:r>
          </a:p>
          <a:p>
            <a:pPr algn="l"/>
            <a:r>
              <a:rPr lang="en-GB" sz="2000" b="1" dirty="0">
                <a:solidFill>
                  <a:srgbClr val="374151"/>
                </a:solidFill>
                <a:latin typeface="Cambria" panose="02040503050406030204" pitchFamily="18" charset="0"/>
              </a:rPr>
              <a:t>5.</a:t>
            </a:r>
            <a:r>
              <a:rPr lang="en-GB" sz="2000" b="1" i="0" dirty="0">
                <a:solidFill>
                  <a:srgbClr val="374151"/>
                </a:solidFill>
                <a:effectLst/>
                <a:latin typeface="Cambria" panose="02040503050406030204" pitchFamily="18" charset="0"/>
              </a:rPr>
              <a:t>Network Diagrams: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Network diagrams are used to identify the relationships between project tasks. They help project managers to understand the sequence of tasks and the dependencies between them.</a:t>
            </a:r>
          </a:p>
          <a:p>
            <a:br>
              <a:rPr lang="en-GB" dirty="0"/>
            </a:br>
            <a:endParaRPr lang="en-PK" dirty="0"/>
          </a:p>
        </p:txBody>
      </p:sp>
    </p:spTree>
    <p:extLst>
      <p:ext uri="{BB962C8B-B14F-4D97-AF65-F5344CB8AC3E}">
        <p14:creationId xmlns:p14="http://schemas.microsoft.com/office/powerpoint/2010/main" val="227450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F4012-1B77-6249-8714-6D5604699701}"/>
              </a:ext>
            </a:extLst>
          </p:cNvPr>
          <p:cNvSpPr txBox="1"/>
          <p:nvPr/>
        </p:nvSpPr>
        <p:spPr>
          <a:xfrm>
            <a:off x="-2344" y="0"/>
            <a:ext cx="12194344" cy="461665"/>
          </a:xfrm>
          <a:prstGeom prst="rect">
            <a:avLst/>
          </a:prstGeom>
          <a:noFill/>
        </p:spPr>
        <p:txBody>
          <a:bodyPr wrap="square">
            <a:spAutoFit/>
          </a:bodyPr>
          <a:lstStyle/>
          <a:p>
            <a:pPr algn="ctr"/>
            <a:r>
              <a:rPr lang="en-GB" sz="2400" b="1" dirty="0">
                <a:effectLst/>
                <a:latin typeface="Cambria" panose="02040503050406030204" pitchFamily="18" charset="0"/>
              </a:rPr>
              <a:t>4.Research methods and Analysis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A546CD99-8EE5-8543-8702-FBB38163E3EC}"/>
              </a:ext>
            </a:extLst>
          </p:cNvPr>
          <p:cNvSpPr txBox="1"/>
          <p:nvPr/>
        </p:nvSpPr>
        <p:spPr>
          <a:xfrm>
            <a:off x="-2344" y="461665"/>
            <a:ext cx="12192000" cy="6555641"/>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methods refer to the techniques and procedures used to collect and analyse data in a systematic and scientific manner. Effective research methods enable researchers to gather accurate and reliable data that can be used to test hypotheses, answer research questions, and generate new knowledge.</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There are various research methods that can be used depending on the nature of the research question and the type of data that needs to be collected. Some of the most common research methods include:</a:t>
            </a:r>
          </a:p>
          <a:p>
            <a:pPr algn="l">
              <a:buFont typeface="+mj-lt"/>
              <a:buAutoNum type="arabicPeriod"/>
            </a:pPr>
            <a:r>
              <a:rPr lang="en-GB" sz="2000" b="1" i="0" dirty="0">
                <a:solidFill>
                  <a:srgbClr val="374151"/>
                </a:solidFill>
                <a:effectLst/>
                <a:latin typeface="Cambria" panose="02040503050406030204" pitchFamily="18" charset="0"/>
              </a:rPr>
              <a:t>Surveys: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Surveys involve collecting data from a large sample of individuals using questionnaires or interviews. Surveys are often used in social science research to gather information about attitudes, opinions, and behaviours.</a:t>
            </a:r>
          </a:p>
          <a:p>
            <a:pPr algn="l"/>
            <a:r>
              <a:rPr lang="en-GB" sz="2000" b="1" i="0" dirty="0">
                <a:solidFill>
                  <a:srgbClr val="374151"/>
                </a:solidFill>
                <a:effectLst/>
                <a:latin typeface="Cambria" panose="02040503050406030204" pitchFamily="18" charset="0"/>
              </a:rPr>
              <a:t>2.Experiments: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Experiments involve manipulating one or more variables to see how they affect a particular outcome. Experiments are often used in natural sciences and psychology to test hypotheses and establish cause-and-effect relationships.</a:t>
            </a:r>
          </a:p>
          <a:p>
            <a:pPr algn="l"/>
            <a:r>
              <a:rPr lang="en-GB" sz="2000" b="1" i="0" dirty="0">
                <a:solidFill>
                  <a:srgbClr val="374151"/>
                </a:solidFill>
                <a:effectLst/>
                <a:latin typeface="Cambria" panose="02040503050406030204" pitchFamily="18" charset="0"/>
              </a:rPr>
              <a:t>3.Case studies: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Case studies involve in-depth analysis of a particular individual, group, or situation. Case studies are often used in qualitative research to explore complex phenomena in real-world contexts.</a:t>
            </a:r>
          </a:p>
          <a:p>
            <a:pPr algn="l"/>
            <a:r>
              <a:rPr lang="en-GB" sz="2000" b="1" i="0" dirty="0">
                <a:solidFill>
                  <a:srgbClr val="374151"/>
                </a:solidFill>
                <a:effectLst/>
                <a:latin typeface="Cambria" panose="02040503050406030204" pitchFamily="18" charset="0"/>
              </a:rPr>
              <a:t>4.Observational studies: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Observational studies involve observing and recording behaviour without interfering with it. Observational studies are often used in naturalistic settings to gather data on human and animal behaviour.</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396619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BD889-D7FA-0643-BF17-76BA7B0E62A1}"/>
              </a:ext>
            </a:extLst>
          </p:cNvPr>
          <p:cNvSpPr txBox="1"/>
          <p:nvPr/>
        </p:nvSpPr>
        <p:spPr>
          <a:xfrm>
            <a:off x="0" y="197346"/>
            <a:ext cx="12192000" cy="5016758"/>
          </a:xfrm>
          <a:prstGeom prst="rect">
            <a:avLst/>
          </a:prstGeom>
          <a:noFill/>
        </p:spPr>
        <p:txBody>
          <a:bodyPr wrap="square">
            <a:spAutoFit/>
          </a:bodyPr>
          <a:lstStyle/>
          <a:p>
            <a:pPr marL="285750" indent="-285750">
              <a:buFont typeface="Arial" panose="020B0604020202020204" pitchFamily="34" charset="0"/>
              <a:buChar char="•"/>
            </a:pPr>
            <a:r>
              <a:rPr lang="en-PK" sz="2000" dirty="0">
                <a:latin typeface="Cambria" panose="02040503050406030204" pitchFamily="18" charset="0"/>
              </a:rPr>
              <a:t>To reach useful findings, data must be analysed once it has been gathered. Numerous statistical and qualitative methods, such as the following, may be used in data analysis:</a:t>
            </a:r>
          </a:p>
          <a:p>
            <a:pPr marL="285750" indent="-285750">
              <a:buFont typeface="Arial" panose="020B0604020202020204" pitchFamily="34" charset="0"/>
              <a:buChar char="•"/>
            </a:pPr>
            <a:endParaRPr lang="en-PK" sz="2000" dirty="0">
              <a:latin typeface="Cambria" panose="02040503050406030204" pitchFamily="18" charset="0"/>
            </a:endParaRPr>
          </a:p>
          <a:p>
            <a:pPr marL="457200" indent="-457200">
              <a:buFont typeface="+mj-lt"/>
              <a:buAutoNum type="arabicPeriod"/>
            </a:pPr>
            <a:r>
              <a:rPr lang="en-PK" sz="2000" dirty="0">
                <a:latin typeface="Cambria" panose="02040503050406030204" pitchFamily="18" charset="0"/>
              </a:rPr>
              <a:t>Using statistics such as the mean, median, and standard deviation, descriptive statistics summarise and describe the data.</a:t>
            </a:r>
          </a:p>
          <a:p>
            <a:pPr marL="457200" indent="-457200">
              <a:buFont typeface="+mj-lt"/>
              <a:buAutoNum type="arabicPeriod"/>
            </a:pPr>
            <a:endParaRPr lang="en-PK" sz="2000" dirty="0">
              <a:latin typeface="Cambria" panose="02040503050406030204" pitchFamily="18" charset="0"/>
            </a:endParaRPr>
          </a:p>
          <a:p>
            <a:pPr marL="457200" indent="-457200">
              <a:buFont typeface="+mj-lt"/>
              <a:buAutoNum type="arabicPeriod"/>
            </a:pPr>
            <a:r>
              <a:rPr lang="en-PK" sz="2000" dirty="0">
                <a:latin typeface="Cambria" panose="02040503050406030204" pitchFamily="18" charset="0"/>
              </a:rPr>
              <a:t>Inferential statistics: Inferential statistics involves drawing conclusions about a wider population using data from a sample.</a:t>
            </a:r>
          </a:p>
          <a:p>
            <a:pPr marL="457200" indent="-457200">
              <a:buFont typeface="+mj-lt"/>
              <a:buAutoNum type="arabicPeriod"/>
            </a:pPr>
            <a:endParaRPr lang="en-PK" sz="2000" dirty="0">
              <a:latin typeface="Cambria" panose="02040503050406030204" pitchFamily="18" charset="0"/>
            </a:endParaRPr>
          </a:p>
          <a:p>
            <a:pPr marL="457200" indent="-457200">
              <a:buFont typeface="+mj-lt"/>
              <a:buAutoNum type="arabicPeriod"/>
            </a:pPr>
            <a:r>
              <a:rPr lang="en-PK" sz="2000" dirty="0">
                <a:latin typeface="Cambria" panose="02040503050406030204" pitchFamily="18" charset="0"/>
              </a:rPr>
              <a:t>Analysing textual information to find patterns, themes, and meanings is known as content analysis.</a:t>
            </a:r>
          </a:p>
          <a:p>
            <a:pPr marL="457200" indent="-457200">
              <a:buFont typeface="+mj-lt"/>
              <a:buAutoNum type="arabicPeriod"/>
            </a:pPr>
            <a:endParaRPr lang="en-PK" sz="2000" dirty="0">
              <a:latin typeface="Cambria" panose="02040503050406030204" pitchFamily="18" charset="0"/>
            </a:endParaRPr>
          </a:p>
          <a:p>
            <a:pPr marL="457200" indent="-457200">
              <a:buFont typeface="+mj-lt"/>
              <a:buAutoNum type="arabicPeriod"/>
            </a:pPr>
            <a:r>
              <a:rPr lang="en-PK" sz="2000" dirty="0">
                <a:latin typeface="Cambria" panose="02040503050406030204" pitchFamily="18" charset="0"/>
              </a:rPr>
              <a:t>Grounded theory: To create theories or models based on qualitative data, grounded theory includes analysing the data.</a:t>
            </a:r>
          </a:p>
          <a:p>
            <a:pPr marL="457200" indent="-457200">
              <a:buFont typeface="+mj-lt"/>
              <a:buAutoNum type="arabicPeriod"/>
            </a:pPr>
            <a:endParaRPr lang="en-PK" sz="2000" dirty="0">
              <a:latin typeface="Cambria" panose="02040503050406030204" pitchFamily="18" charset="0"/>
            </a:endParaRPr>
          </a:p>
          <a:p>
            <a:pPr marL="457200" indent="-457200">
              <a:buFont typeface="+mj-lt"/>
              <a:buAutoNum type="arabicPeriod"/>
            </a:pPr>
            <a:r>
              <a:rPr lang="en-PK" sz="2000" dirty="0">
                <a:latin typeface="Cambria" panose="02040503050406030204" pitchFamily="18" charset="0"/>
              </a:rPr>
              <a:t>Analysing language and communication to find social and cultural connotations and practises is the goal of discourse analysis.</a:t>
            </a:r>
          </a:p>
        </p:txBody>
      </p:sp>
    </p:spTree>
    <p:extLst>
      <p:ext uri="{BB962C8B-B14F-4D97-AF65-F5344CB8AC3E}">
        <p14:creationId xmlns:p14="http://schemas.microsoft.com/office/powerpoint/2010/main" val="2100296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85E2F-1011-CA46-9C12-2AFD5BC1738D}"/>
              </a:ext>
            </a:extLst>
          </p:cNvPr>
          <p:cNvSpPr txBox="1"/>
          <p:nvPr/>
        </p:nvSpPr>
        <p:spPr>
          <a:xfrm>
            <a:off x="-2344" y="574832"/>
            <a:ext cx="12194344" cy="6801862"/>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The purpose of research in a project is to gather information and data that can help inform decision-making, identify problems or opportunities, and provide insights into the project's objectives and goals. Research can help answer important questions and provide a foundation for planning and implementing the project.</a:t>
            </a:r>
          </a:p>
          <a:p>
            <a:pPr algn="l"/>
            <a:r>
              <a:rPr lang="en-GB" sz="2000" b="0" i="0" dirty="0">
                <a:solidFill>
                  <a:srgbClr val="374151"/>
                </a:solidFill>
                <a:effectLst/>
                <a:latin typeface="Cambria" panose="02040503050406030204" pitchFamily="18" charset="0"/>
              </a:rPr>
              <a:t>Some of the key purposes of research in a project include:</a:t>
            </a:r>
          </a:p>
          <a:p>
            <a:pPr algn="l">
              <a:buFont typeface="+mj-lt"/>
              <a:buAutoNum type="arabicPeriod"/>
            </a:pPr>
            <a:r>
              <a:rPr lang="en-GB" sz="2000" b="1" i="0" dirty="0">
                <a:solidFill>
                  <a:srgbClr val="374151"/>
                </a:solidFill>
                <a:effectLst/>
                <a:latin typeface="Cambria" panose="02040503050406030204" pitchFamily="18" charset="0"/>
              </a:rPr>
              <a:t>Identifying and defining the problem or opportunity: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can help identify the underlying issues or challenges that the project aims to address. It can also help clarify the project's objectives and goals.</a:t>
            </a:r>
          </a:p>
          <a:p>
            <a:pPr algn="l"/>
            <a:r>
              <a:rPr lang="en-GB" sz="2000" b="1" i="0" dirty="0">
                <a:solidFill>
                  <a:srgbClr val="374151"/>
                </a:solidFill>
                <a:effectLst/>
                <a:latin typeface="Cambria" panose="02040503050406030204" pitchFamily="18" charset="0"/>
              </a:rPr>
              <a:t>2.Developing a plan: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can provide insights into what needs to be done to achieve the project's goals. This information can be used to develop a plan for implementing the project.</a:t>
            </a:r>
          </a:p>
          <a:p>
            <a:pPr algn="l"/>
            <a:r>
              <a:rPr lang="en-GB" sz="2000" b="1" i="0" dirty="0">
                <a:solidFill>
                  <a:srgbClr val="374151"/>
                </a:solidFill>
                <a:effectLst/>
                <a:latin typeface="Cambria" panose="02040503050406030204" pitchFamily="18" charset="0"/>
              </a:rPr>
              <a:t>3.Selecting strategies and methods: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can help identify the most effective strategies and methods for achieving the project's objectives. This information can be used to develop a plan for implementing the project.</a:t>
            </a:r>
          </a:p>
          <a:p>
            <a:pPr algn="l"/>
            <a:r>
              <a:rPr lang="en-GB" sz="2000" b="1" i="0" dirty="0">
                <a:solidFill>
                  <a:srgbClr val="374151"/>
                </a:solidFill>
                <a:effectLst/>
                <a:latin typeface="Cambria" panose="02040503050406030204" pitchFamily="18" charset="0"/>
              </a:rPr>
              <a:t>4.Gathering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can help gather data on the project's stakeholders, context, and outcomes. This data can be used to monitor progress, evaluate the effectiveness of the project, and make adjustments as needed.</a:t>
            </a:r>
          </a:p>
          <a:p>
            <a:pPr algn="l"/>
            <a:r>
              <a:rPr lang="en-GB" sz="2000" b="1" i="0" dirty="0">
                <a:solidFill>
                  <a:srgbClr val="374151"/>
                </a:solidFill>
                <a:effectLst/>
                <a:latin typeface="Cambria" panose="02040503050406030204" pitchFamily="18" charset="0"/>
              </a:rPr>
              <a:t>5.Supporting decision-making: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Research can provide information and insights that can support decision-making throughout the project's lifecycle. This can include decisions about resource allocation, project design, and implementation strategies.</a:t>
            </a:r>
          </a:p>
          <a:p>
            <a:br>
              <a:rPr lang="en-GB" dirty="0"/>
            </a:br>
            <a:endParaRPr lang="en-PK" dirty="0"/>
          </a:p>
        </p:txBody>
      </p:sp>
      <p:sp>
        <p:nvSpPr>
          <p:cNvPr id="5" name="TextBox 4">
            <a:extLst>
              <a:ext uri="{FF2B5EF4-FFF2-40B4-BE49-F238E27FC236}">
                <a16:creationId xmlns:a16="http://schemas.microsoft.com/office/drawing/2014/main" id="{ABBA677C-E864-944F-9BA0-B2E6CD3049C0}"/>
              </a:ext>
            </a:extLst>
          </p:cNvPr>
          <p:cNvSpPr txBox="1"/>
          <p:nvPr/>
        </p:nvSpPr>
        <p:spPr>
          <a:xfrm>
            <a:off x="0" y="83245"/>
            <a:ext cx="12192000" cy="738664"/>
          </a:xfrm>
          <a:prstGeom prst="rect">
            <a:avLst/>
          </a:prstGeom>
          <a:noFill/>
        </p:spPr>
        <p:txBody>
          <a:bodyPr wrap="square">
            <a:spAutoFit/>
          </a:bodyPr>
          <a:lstStyle/>
          <a:p>
            <a:pPr algn="ctr"/>
            <a:r>
              <a:rPr lang="en-GB" sz="2400" b="1" dirty="0">
                <a:effectLst/>
                <a:latin typeface="Cambria" panose="02040503050406030204" pitchFamily="18" charset="0"/>
              </a:rPr>
              <a:t>Purpose of research in a project</a:t>
            </a:r>
            <a:br>
              <a:rPr lang="en-GB" sz="1800" dirty="0">
                <a:effectLst/>
                <a:latin typeface="OpenSans"/>
              </a:rPr>
            </a:br>
            <a:endParaRPr lang="en-GB" dirty="0"/>
          </a:p>
        </p:txBody>
      </p:sp>
    </p:spTree>
    <p:extLst>
      <p:ext uri="{BB962C8B-B14F-4D97-AF65-F5344CB8AC3E}">
        <p14:creationId xmlns:p14="http://schemas.microsoft.com/office/powerpoint/2010/main" val="404410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0C0AE1-F979-1C4A-AA88-14FAA07F4AFE}"/>
              </a:ext>
            </a:extLst>
          </p:cNvPr>
          <p:cNvSpPr txBox="1"/>
          <p:nvPr/>
        </p:nvSpPr>
        <p:spPr>
          <a:xfrm>
            <a:off x="0" y="0"/>
            <a:ext cx="12192000" cy="461665"/>
          </a:xfrm>
          <a:prstGeom prst="rect">
            <a:avLst/>
          </a:prstGeom>
          <a:noFill/>
        </p:spPr>
        <p:txBody>
          <a:bodyPr wrap="square">
            <a:spAutoFit/>
          </a:bodyPr>
          <a:lstStyle/>
          <a:p>
            <a:pPr algn="ctr"/>
            <a:r>
              <a:rPr lang="en-GB" sz="2400" b="1" i="0" dirty="0">
                <a:solidFill>
                  <a:srgbClr val="343541"/>
                </a:solidFill>
                <a:effectLst/>
                <a:latin typeface="Cambria" panose="02040503050406030204" pitchFamily="18" charset="0"/>
              </a:rPr>
              <a:t>Research ethics</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0FB8A68F-6010-CD4D-A6D0-54AB6828F237}"/>
              </a:ext>
            </a:extLst>
          </p:cNvPr>
          <p:cNvSpPr txBox="1"/>
          <p:nvPr/>
        </p:nvSpPr>
        <p:spPr>
          <a:xfrm>
            <a:off x="0" y="461665"/>
            <a:ext cx="12192000" cy="6494085"/>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Research ethics refer to the moral principles and values that guide the conduct of research. These principles help ensure that research is conducted in a manner that is ethical, responsible, and respects the rights and dignity of research participants.</a:t>
            </a:r>
          </a:p>
          <a:p>
            <a:pPr algn="l"/>
            <a:r>
              <a:rPr lang="en-GB" sz="2000" b="0" i="0" dirty="0">
                <a:solidFill>
                  <a:srgbClr val="374151"/>
                </a:solidFill>
                <a:effectLst/>
                <a:latin typeface="Cambria" panose="02040503050406030204" pitchFamily="18" charset="0"/>
              </a:rPr>
              <a:t>Some of the key ethical principles that guide research include:</a:t>
            </a:r>
          </a:p>
          <a:p>
            <a:pPr algn="l">
              <a:buFont typeface="+mj-lt"/>
              <a:buAutoNum type="arabicPeriod"/>
            </a:pPr>
            <a:r>
              <a:rPr lang="en-GB" sz="2000" b="1" i="0" dirty="0">
                <a:solidFill>
                  <a:srgbClr val="374151"/>
                </a:solidFill>
                <a:effectLst/>
                <a:latin typeface="Cambria" panose="02040503050406030204" pitchFamily="18" charset="0"/>
              </a:rPr>
              <a:t>Respect for persons: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principle requires that research participants be treated with dignity and respect. It also requires that participants be provided with sufficient information about the research so that they can make informed decisions about whether or not to participate.</a:t>
            </a:r>
          </a:p>
          <a:p>
            <a:pPr algn="l"/>
            <a:r>
              <a:rPr lang="en-GB" sz="2000" b="1" i="0" dirty="0">
                <a:solidFill>
                  <a:srgbClr val="374151"/>
                </a:solidFill>
                <a:effectLst/>
                <a:latin typeface="Cambria" panose="02040503050406030204" pitchFamily="18" charset="0"/>
              </a:rPr>
              <a:t>2.Beneficence: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principle requires that researchers strive to maximize the benefits of the research while minimizing any potential harm to participants.</a:t>
            </a:r>
          </a:p>
          <a:p>
            <a:pPr algn="l"/>
            <a:r>
              <a:rPr lang="en-GB" sz="2000" b="1" i="0" dirty="0">
                <a:solidFill>
                  <a:srgbClr val="374151"/>
                </a:solidFill>
                <a:effectLst/>
                <a:latin typeface="Cambria" panose="02040503050406030204" pitchFamily="18" charset="0"/>
              </a:rPr>
              <a:t>3.Non-maleficence: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This principle requires that researchers avoid causing harm to research participants. Researchers must take steps to minimize any risks associated with the research, and ensure that participants are not placed at undue risk.</a:t>
            </a:r>
          </a:p>
          <a:p>
            <a:pPr algn="l"/>
            <a:r>
              <a:rPr lang="en-GB" sz="2000" b="1" i="0" dirty="0">
                <a:solidFill>
                  <a:srgbClr val="374151"/>
                </a:solidFill>
                <a:effectLst/>
                <a:latin typeface="Cambria" panose="02040503050406030204" pitchFamily="18" charset="0"/>
              </a:rPr>
              <a:t>4.Justice: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This principle requires that research be conducted fairly and equitably. This means that research participants should be selected in a manner that is fair and representative, and that the benefits and burdens of research should be distributed fairly.</a:t>
            </a:r>
          </a:p>
          <a:p>
            <a:br>
              <a:rPr lang="en-GB" dirty="0"/>
            </a:br>
            <a:endParaRPr lang="en-PK" dirty="0"/>
          </a:p>
        </p:txBody>
      </p:sp>
    </p:spTree>
    <p:extLst>
      <p:ext uri="{BB962C8B-B14F-4D97-AF65-F5344CB8AC3E}">
        <p14:creationId xmlns:p14="http://schemas.microsoft.com/office/powerpoint/2010/main" val="2417556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AED4B-B7C1-F64F-B4DF-11D4515C4679}"/>
              </a:ext>
            </a:extLst>
          </p:cNvPr>
          <p:cNvSpPr txBox="1"/>
          <p:nvPr/>
        </p:nvSpPr>
        <p:spPr>
          <a:xfrm>
            <a:off x="0" y="0"/>
            <a:ext cx="12192000" cy="461665"/>
          </a:xfrm>
          <a:prstGeom prst="rect">
            <a:avLst/>
          </a:prstGeom>
          <a:noFill/>
        </p:spPr>
        <p:txBody>
          <a:bodyPr wrap="square">
            <a:spAutoFit/>
          </a:bodyPr>
          <a:lstStyle/>
          <a:p>
            <a:pPr algn="ctr"/>
            <a:r>
              <a:rPr lang="en-GB" sz="2400" b="1" dirty="0">
                <a:latin typeface="Cambria" panose="02040503050406030204" pitchFamily="18" charset="0"/>
              </a:rPr>
              <a:t>R</a:t>
            </a:r>
            <a:r>
              <a:rPr lang="en-GB" sz="2400" b="1" dirty="0">
                <a:effectLst/>
                <a:latin typeface="Cambria" panose="02040503050406030204" pitchFamily="18" charset="0"/>
              </a:rPr>
              <a:t>eliable research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046E388A-531C-2B4B-8FB7-BCC70330BDCC}"/>
              </a:ext>
            </a:extLst>
          </p:cNvPr>
          <p:cNvSpPr txBox="1"/>
          <p:nvPr/>
        </p:nvSpPr>
        <p:spPr>
          <a:xfrm>
            <a:off x="-2344" y="461665"/>
            <a:ext cx="12192000" cy="7109639"/>
          </a:xfrm>
          <a:prstGeom prst="rect">
            <a:avLst/>
          </a:prstGeom>
          <a:noFill/>
        </p:spPr>
        <p:txBody>
          <a:bodyPr wrap="square">
            <a:spAutoFit/>
          </a:bodyPr>
          <a:lstStyle/>
          <a:p>
            <a:r>
              <a:rPr lang="en-GB" sz="2000" dirty="0">
                <a:effectLst/>
                <a:latin typeface="Cambria" panose="02040503050406030204" pitchFamily="18" charset="0"/>
              </a:rPr>
              <a:t>Reliable research is research that is conducted in a manner that ensures the accuracy, consistency, and dependability of the results. Reliable research provides results that can be replicated or verified by other researchers using the same or similar methods.</a:t>
            </a:r>
          </a:p>
          <a:p>
            <a:r>
              <a:rPr lang="en-GB" sz="2000" dirty="0">
                <a:effectLst/>
                <a:latin typeface="Cambria" panose="02040503050406030204" pitchFamily="18" charset="0"/>
              </a:rPr>
              <a:t>There are several key factors that contribute to reliable research:</a:t>
            </a:r>
          </a:p>
          <a:p>
            <a:pPr>
              <a:buFont typeface="+mj-lt"/>
              <a:buAutoNum type="arabicPeriod"/>
            </a:pPr>
            <a:r>
              <a:rPr lang="en-GB" sz="2000" b="1" i="0" dirty="0">
                <a:effectLst/>
                <a:latin typeface="Cambria" panose="02040503050406030204" pitchFamily="18" charset="0"/>
              </a:rPr>
              <a:t>Validity: </a:t>
            </a:r>
          </a:p>
          <a:p>
            <a:pPr marL="342900" indent="-342900">
              <a:buFont typeface="Arial" panose="020B0604020202020204" pitchFamily="34" charset="0"/>
              <a:buChar char="•"/>
            </a:pPr>
            <a:r>
              <a:rPr lang="en-GB" sz="2000" b="0" i="0" dirty="0">
                <a:effectLst/>
                <a:latin typeface="Cambria" panose="02040503050406030204" pitchFamily="18" charset="0"/>
              </a:rPr>
              <a:t>Validity refers to the extent to which a research study measures what it claims to measure. Reliable research should be designed to ensure that the results accurately reflect the phenomena being studied.</a:t>
            </a:r>
          </a:p>
          <a:p>
            <a:r>
              <a:rPr lang="en-GB" sz="2000" b="1" i="0" dirty="0">
                <a:effectLst/>
                <a:latin typeface="Cambria" panose="02040503050406030204" pitchFamily="18" charset="0"/>
              </a:rPr>
              <a:t>2.Sampling:</a:t>
            </a:r>
          </a:p>
          <a:p>
            <a:pPr marL="342900" indent="-342900">
              <a:buFont typeface="Arial" panose="020B0604020202020204" pitchFamily="34" charset="0"/>
              <a:buChar char="•"/>
            </a:pPr>
            <a:r>
              <a:rPr lang="en-GB" sz="2000" b="0" i="0" dirty="0">
                <a:effectLst/>
                <a:latin typeface="Cambria" panose="02040503050406030204" pitchFamily="18" charset="0"/>
              </a:rPr>
              <a:t> Reliable research requires a sample that is representative of the population being studied. The sample should be selected in a manner that minimizes bias and ensures that the results are generalizable to the larger population.</a:t>
            </a:r>
          </a:p>
          <a:p>
            <a:r>
              <a:rPr lang="en-GB" sz="2000" b="1" i="0" dirty="0">
                <a:effectLst/>
                <a:latin typeface="Cambria" panose="02040503050406030204" pitchFamily="18" charset="0"/>
              </a:rPr>
              <a:t>3.Data collection: </a:t>
            </a:r>
          </a:p>
          <a:p>
            <a:pPr marL="342900" indent="-342900">
              <a:buFont typeface="Arial" panose="020B0604020202020204" pitchFamily="34" charset="0"/>
              <a:buChar char="•"/>
            </a:pPr>
            <a:r>
              <a:rPr lang="en-GB" sz="2000" b="0" i="0" dirty="0">
                <a:effectLst/>
                <a:latin typeface="Cambria" panose="02040503050406030204" pitchFamily="18" charset="0"/>
              </a:rPr>
              <a:t>Reliable research requires the use of valid and reliable data collection methods. The methods should be standardized and consistent across all participants and all data collection points.</a:t>
            </a:r>
          </a:p>
          <a:p>
            <a:r>
              <a:rPr lang="en-GB" sz="2000" b="1" i="0" dirty="0">
                <a:effectLst/>
                <a:latin typeface="Cambria" panose="02040503050406030204" pitchFamily="18" charset="0"/>
              </a:rPr>
              <a:t>4.Data analysis:</a:t>
            </a:r>
          </a:p>
          <a:p>
            <a:pPr marL="342900" indent="-342900">
              <a:buFont typeface="Arial" panose="020B0604020202020204" pitchFamily="34" charset="0"/>
              <a:buChar char="•"/>
            </a:pPr>
            <a:r>
              <a:rPr lang="en-GB" sz="2000" b="0" i="0" dirty="0">
                <a:effectLst/>
                <a:latin typeface="Cambria" panose="02040503050406030204" pitchFamily="18" charset="0"/>
              </a:rPr>
              <a:t> Reliable research requires valid and reliable data analysis methods. The analysis should be conducted using appropriate statistical techniques and the results should be reported accurately.</a:t>
            </a:r>
          </a:p>
          <a:p>
            <a:r>
              <a:rPr lang="en-GB" sz="2000" b="1" i="0" dirty="0">
                <a:solidFill>
                  <a:srgbClr val="374151"/>
                </a:solidFill>
                <a:effectLst/>
                <a:latin typeface="Cambria" panose="02040503050406030204" pitchFamily="18" charset="0"/>
              </a:rPr>
              <a:t>5.Peer review:</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Reliable research should undergo peer review by experts in the field. Peer review helps ensure that the research methods are sound and that the results are accurate and valid.</a:t>
            </a:r>
          </a:p>
          <a:p>
            <a:endParaRPr lang="en-GB" sz="2000" b="0" i="0" dirty="0">
              <a:effectLst/>
              <a:latin typeface="Cambria" panose="02040503050406030204" pitchFamily="18" charset="0"/>
            </a:endParaRP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55322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06489-5597-43A4-B42F-CCC9FE8B833A}"/>
              </a:ext>
            </a:extLst>
          </p:cNvPr>
          <p:cNvSpPr txBox="1"/>
          <p:nvPr/>
        </p:nvSpPr>
        <p:spPr>
          <a:xfrm>
            <a:off x="3191608" y="998677"/>
            <a:ext cx="5808784" cy="615553"/>
          </a:xfrm>
          <a:prstGeom prst="rect">
            <a:avLst/>
          </a:prstGeom>
          <a:solidFill>
            <a:schemeClr val="accent3">
              <a:lumMod val="50000"/>
            </a:schemeClr>
          </a:solidFill>
        </p:spPr>
        <p:txBody>
          <a:bodyPr wrap="square" lIns="36000" tIns="0" rIns="36000" bIns="0" rtlCol="0">
            <a:spAutoFit/>
          </a:bodyPr>
          <a:lstStyle/>
          <a:p>
            <a:pPr algn="ctr"/>
            <a:r>
              <a:rPr lang="en-GB" sz="4000" b="1" i="1" dirty="0">
                <a:solidFill>
                  <a:schemeClr val="accent2">
                    <a:lumMod val="60000"/>
                    <a:lumOff val="40000"/>
                  </a:schemeClr>
                </a:solidFill>
                <a:effectLst/>
                <a:latin typeface="Cambria" panose="02040503050406030204" pitchFamily="18" charset="0"/>
              </a:rPr>
              <a:t>1.Project management </a:t>
            </a:r>
            <a:endParaRPr lang="en-GB" sz="5400" b="1" dirty="0">
              <a:solidFill>
                <a:schemeClr val="accent2">
                  <a:lumMod val="60000"/>
                  <a:lumOff val="40000"/>
                </a:schemeClr>
              </a:solidFill>
              <a:latin typeface="Cambria" panose="02040503050406030204" pitchFamily="18" charset="0"/>
            </a:endParaRPr>
          </a:p>
        </p:txBody>
      </p:sp>
      <p:grpSp>
        <p:nvGrpSpPr>
          <p:cNvPr id="21" name="Graphic 421">
            <a:extLst>
              <a:ext uri="{FF2B5EF4-FFF2-40B4-BE49-F238E27FC236}">
                <a16:creationId xmlns:a16="http://schemas.microsoft.com/office/drawing/2014/main" id="{930C0FE5-EBA7-4085-9348-7D37245CF211}"/>
              </a:ext>
            </a:extLst>
          </p:cNvPr>
          <p:cNvGrpSpPr/>
          <p:nvPr/>
        </p:nvGrpSpPr>
        <p:grpSpPr>
          <a:xfrm>
            <a:off x="4959284" y="1938742"/>
            <a:ext cx="2273432" cy="4468661"/>
            <a:chOff x="4351496" y="0"/>
            <a:chExt cx="3489008" cy="6858000"/>
          </a:xfrm>
          <a:solidFill>
            <a:schemeClr val="bg1"/>
          </a:solidFill>
        </p:grpSpPr>
        <p:sp>
          <p:nvSpPr>
            <p:cNvPr id="23" name="Freeform: Shape 22">
              <a:extLst>
                <a:ext uri="{FF2B5EF4-FFF2-40B4-BE49-F238E27FC236}">
                  <a16:creationId xmlns:a16="http://schemas.microsoft.com/office/drawing/2014/main" id="{78678AA3-F244-4022-8E22-53FDC585211A}"/>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800AA0A-34F0-47B9-9D0E-9254B35D2600}"/>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06CE2B7-ED4E-48BA-92D9-D64730B741C9}"/>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8CA4EAA-E423-4D83-B56B-2F763DD032DF}"/>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6EA5E29-9CBC-4AA4-BC3C-D28380FC2FBD}"/>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69821D1-67FB-4CC7-808A-4DD7A1C84E08}"/>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262897-0685-43D9-A2B4-3672D3812EB3}"/>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7BED248-66DD-4054-BCD1-6B52F494FF11}"/>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996F310-DDF8-4362-A547-49E3C95FCFFB}"/>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C8679D5-35ED-492F-A940-C7FC8F83BB90}"/>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9AE02FB-4E02-45D0-B365-9AD223515B95}"/>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0F4684D-47E0-4F3A-8F5D-A0F3CDEBD617}"/>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E4392DF-DF68-40BA-95CD-6F1827745EAA}"/>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FCCE48A-556B-4BFB-A035-84D12BA6B454}"/>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B8DD469-F67D-4334-98E4-D64E0145F37A}"/>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CF294F5-AE27-49C1-B722-0A39FA400A3C}"/>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5954EC0-76B8-48D2-8569-5C1088C2384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F22AA80-CFFF-4CDD-9942-D23DBD37C2F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93F14CE-3475-4CC9-BB39-BC06CCDF9950}"/>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A725F08-B0E4-4D5A-926B-205AFA964E14}"/>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189E0C6-A54A-4FAC-9987-092C52286B04}"/>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A63796B-ABC1-4E79-B171-B0055FCA2DC0}"/>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6359D40-91AC-4A37-850A-6BC49CA5BD2A}"/>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9C074D2-8DCA-4894-89FB-1403A3C0B7F0}"/>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F462915-A78A-46EE-A67A-EFB678F49846}"/>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3A2662-3570-4054-9ECF-231C2676EC86}"/>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0479868-7938-47AC-AA2F-779E4E3D19F4}"/>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0DA86E8-43E5-4DD8-BE8D-306F4326C847}"/>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26BB36F-00D1-44EB-9638-AB4F2A00AFCC}"/>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E54D55B-0B7B-48B8-8CEA-28CC48EAFD8E}"/>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DAF1759-A9BF-4A99-8AB0-4CD5CAB516FC}"/>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3BE4B6D-91F9-40CB-A371-C160CDA6F810}"/>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E6DDA4-1C08-440B-B6CE-0336FBA07F1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CE66B36-D373-46BF-89A8-582A473044F0}"/>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8CCE93C-417A-4B5A-8873-C537CB4B8E82}"/>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F74194C-C742-44C2-97A0-D92544B09C7A}"/>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A1AC24F-E013-4698-882C-C8C35B69EF72}"/>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DAFE216-E1D1-4A28-97E8-D48E8DB6F527}"/>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DD9C0FD-179A-4444-87C6-F3827345442F}"/>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B457E09-8BC2-402B-B59C-1752C9E08E7F}"/>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3B8FB36-8C17-4726-BEB4-AD78B18FD8CA}"/>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EE2CB37-E86C-4067-9323-82B4E35ACD97}"/>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493D1F5-DD63-4B20-8D15-B84B22D9A499}"/>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0C35BC4-3C70-4254-915D-CF4046282F5E}"/>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6852D7D-1F6A-4285-8F9C-29E95883D0D8}"/>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01D45A1-5429-49AC-B470-6C7EBD9714DF}"/>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EDD02C-537F-46D8-AF79-B8DE01911A61}"/>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95F0B47-494F-4F03-95C2-E8FB59BB85DC}"/>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102F81E-1FCF-464C-8C5E-0210F1B59F0B}"/>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447462C-DF60-484C-BDB6-82B807B368FD}"/>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D36B89F-C426-4BDF-978F-A10D7799B00A}"/>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B8C9C73-BD3D-4F6A-B168-B9D53B9C088D}"/>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43C758-76D6-48AF-A297-3D6521F9783C}"/>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CDAA282-D152-4E61-99FE-4DBFAC185C43}"/>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0044310-8F71-4B2A-AE1F-E099E1F4277B}"/>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7C362DE-18A2-48C4-BA8E-F258FDDF851B}"/>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CA2081A-DE20-4535-9AC4-335BDDA89CAD}"/>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82A2D26-DD26-4BF5-A555-D57CF5302671}"/>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5602F01-5635-407F-9AA8-8A81DCC2CAFC}"/>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23A8F6A-02B5-495D-8D22-22BEFCAF9E9C}"/>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8069F58-2498-431E-B36C-513DD31E24E6}"/>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A1B7B3F-8D82-4DBA-9D93-97DF9BBD477E}"/>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68F0F6-9BC2-43A2-82D9-D2E84D06250F}"/>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0E88990-E834-44E2-9F96-5753B7336E64}"/>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9A3AB77-0CCA-47B9-A337-91A20F9F258A}"/>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E9A609B-4CB1-472E-9210-6CDC31FBD52A}"/>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79A3451-86E9-45D1-85F5-9A8A6EB7C41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87034FB-F9E9-4703-BDE8-7B5FB678E585}"/>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C29F122-428B-44FF-8F10-96B233DA0E44}"/>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6C9415-2755-412D-A3F4-52FB6D9A5832}"/>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BB7D501-017D-425B-83A1-ACD1D48D7566}"/>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84D5C8B-25A0-4E6E-89B7-24362E9BE409}"/>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619619-DEDD-4A29-94C4-F9199FE3EFA4}"/>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275BF65-90D7-42D6-B758-A55236552B7F}"/>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FD01B05-CA4F-4BCA-8409-FC9A5C15CFE0}"/>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066BEC7-FD7E-4443-9032-A894D87F5F8E}"/>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35A52AF-4A2A-4123-B9DD-EB28F0076DE7}"/>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96F0BC9-954A-44CF-BD7A-3521E98A1DF4}"/>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74E6454-FD08-4FCB-B7F8-D255BDAADFC2}"/>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9C65BBC-2EE7-44A5-BF3E-EA2F74730C3B}"/>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E5F0D2A-98FB-43C2-8D6B-158247AF87C8}"/>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014853F-16B5-485E-9799-3B67C923C360}"/>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9CCD7D8-2CBD-40A1-A580-3208064F670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AEA8501-3219-42A8-AD56-E5899CC78D0A}"/>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1F8963B-4058-431E-9C12-BF7A3072D341}"/>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A91896B-1E01-4405-890D-1B113B996441}"/>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48AB565-03AD-40EE-ADDA-46797FDCF491}"/>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CC9F640-D034-4145-B4BD-D217D4A98F38}"/>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A391CC9-87D7-4EA1-B0C4-62031EF93F5F}"/>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12ADE79-E7F6-4BE7-97BE-3BD730703FB2}"/>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4A023B1-25CF-487C-A72D-953239A00A38}"/>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91ABAA8-7F52-4853-B65E-0D979708E95B}"/>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58443D6-2889-451E-AF48-5F09FC4CEF8F}"/>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7186A99-87F1-46DB-BB32-2FF6A56FEAFB}"/>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3010C06-FF1C-4DEF-8446-A7851CDC8FA0}"/>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249BCCF-DD99-445D-AF28-A5A9B9C06383}"/>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6E8E2AF-A21E-46C8-B5C8-2D5ACD2386DB}"/>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58DEFBD-64AC-4D71-A29D-4A54CD1F1B03}"/>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58B4648-F3B1-4A38-AA1C-53BDB653CF69}"/>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BDD2501-9E05-4751-BF38-3A787061599F}"/>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EDE381C-21E1-4A9F-A441-5C49B45D9751}"/>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15D72CC-91F9-4B9D-9E92-254052658DB3}"/>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5D20DA1-1BD3-4452-B67C-5208DC0F4CC4}"/>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D67DC86-6CFC-4E42-B9BE-29AFD38A9776}"/>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26C374B-E32C-46B8-869C-1FAA853DDB78}"/>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793B7A4-E3F0-4FD0-8673-FC2D2C45F8E6}"/>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E6D140B-5B1D-41BF-BDDC-7003FEE8C71F}"/>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488A958-8F00-48E9-BD35-D426B2647EAA}"/>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27EBBB-16D8-4AEE-A88C-6ED64D0D224E}"/>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4FCCFDF-6561-412F-A3DC-B68835649741}"/>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E45D8B3-092C-4059-9E3F-476CE54EFFB6}"/>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68F5F49-DBFA-42FA-A1A3-00D515F720D5}"/>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307694E-F1B7-4583-8BA5-C4701E07E10D}"/>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945A5A8-4579-41AB-8BA3-CD78C98BFE72}"/>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BB6DCEC-B1D5-425C-815D-D9DE468D0F0A}"/>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72878B4-DD75-4362-AECB-3580BDE74780}"/>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660D579-5813-4DAD-BAF1-ACC9C4E1FF44}"/>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D4AAFFD-D5FB-49C4-85EB-17B541D83CE0}"/>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DCA7C6C-BE13-4E4F-9282-55EC56501432}"/>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E493DA1-E34C-4ED4-BA4B-4C6CA731B057}"/>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E747D9-B054-4130-B4DE-89FADAE85201}"/>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0CB8312-F832-4600-AA76-4571F30056C9}"/>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016EA57-D340-450E-89D6-BB43F58C2FEF}"/>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87214D-1F68-4D09-AC80-6201183D05C6}"/>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3933E10-B753-443E-B584-EBE3F81E05E8}"/>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C1B6ED6-E40C-423C-9DCA-0514170E4F1F}"/>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F305F8C-06FC-473D-A45F-3520D35FB818}"/>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79F6A7-B7C6-4580-8B00-9FBCF3A0CFB0}"/>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3EA39C1-FA2F-4E61-85FD-7FEA6A51BF61}"/>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FD33746-BBD5-4A6F-AFBE-1143FA87074D}"/>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E389B80-E9C2-4E8D-B0EB-22A3794CAB49}"/>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DBE25D2-BB6E-47DC-8A72-4D4621973E97}"/>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CA7431E-97A0-4CE0-93DC-24A4BE7A9D11}"/>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90B0ACB-F5CB-477E-B3DC-1A476A83357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6AAD2BD-F5BD-494D-864A-00488E1D511F}"/>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170F38A-188D-4385-B3DA-27439098CF5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D087505-2327-453D-920F-08F4D403479E}"/>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F07912B-50A4-48C4-9DBC-408A6AF3E26B}"/>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8C06F03-B107-4680-ACB7-A6E7BA80527F}"/>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E5B4585-0A21-4A6C-9E67-6F1E7053F64C}"/>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3FF7BE-D4F4-4FAB-9D76-FE40728D1CB2}"/>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2E025EE-DD3D-4F9B-8815-E4873D70979B}"/>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6DD9961-4D44-4B5D-AB89-659DCFEE0C83}"/>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B09BC68-DF03-4584-9180-9792D4DD68AA}"/>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69BAB2-401B-4545-9411-20FC1F910DA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7958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5C1AB-6155-FA42-91D6-C117433555F5}"/>
              </a:ext>
            </a:extLst>
          </p:cNvPr>
          <p:cNvSpPr txBox="1"/>
          <p:nvPr/>
        </p:nvSpPr>
        <p:spPr>
          <a:xfrm>
            <a:off x="112541" y="0"/>
            <a:ext cx="12192000" cy="461665"/>
          </a:xfrm>
          <a:prstGeom prst="rect">
            <a:avLst/>
          </a:prstGeom>
          <a:noFill/>
        </p:spPr>
        <p:txBody>
          <a:bodyPr wrap="square">
            <a:spAutoFit/>
          </a:bodyPr>
          <a:lstStyle/>
          <a:p>
            <a:pPr algn="ctr"/>
            <a:r>
              <a:rPr lang="en-GB" sz="2400" b="1" dirty="0">
                <a:latin typeface="Cambria" panose="02040503050406030204" pitchFamily="18" charset="0"/>
              </a:rPr>
              <a:t>V</a:t>
            </a:r>
            <a:r>
              <a:rPr lang="en-GB" sz="2400" b="1" dirty="0">
                <a:effectLst/>
                <a:latin typeface="Cambria" panose="02040503050406030204" pitchFamily="18" charset="0"/>
              </a:rPr>
              <a:t>alid research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91DE4205-5345-7944-AFE5-38B79689E4C9}"/>
              </a:ext>
            </a:extLst>
          </p:cNvPr>
          <p:cNvSpPr txBox="1"/>
          <p:nvPr/>
        </p:nvSpPr>
        <p:spPr>
          <a:xfrm>
            <a:off x="0" y="594256"/>
            <a:ext cx="12192000" cy="5940088"/>
          </a:xfrm>
          <a:prstGeom prst="rect">
            <a:avLst/>
          </a:prstGeom>
          <a:noFill/>
        </p:spPr>
        <p:txBody>
          <a:bodyPr wrap="square">
            <a:spAutoFit/>
          </a:bodyPr>
          <a:lstStyle/>
          <a:p>
            <a:pPr algn="l"/>
            <a:r>
              <a:rPr lang="en-GB" sz="2000" b="0" i="0" dirty="0">
                <a:effectLst/>
                <a:latin typeface="Cambria" panose="02040503050406030204" pitchFamily="18" charset="0"/>
              </a:rPr>
              <a:t>Valid research refers to research that accurately measures what it intends to measure. A research study is considered valid if it measures the variables it claims to measure, and the results of the study accurately reflect the phenomenon being studied.</a:t>
            </a:r>
          </a:p>
          <a:p>
            <a:pPr algn="l"/>
            <a:r>
              <a:rPr lang="en-GB" sz="2000" b="0" i="0" dirty="0">
                <a:effectLst/>
                <a:latin typeface="Cambria" panose="02040503050406030204" pitchFamily="18" charset="0"/>
              </a:rPr>
              <a:t>There are several types of validity that can be assessed in a research study:</a:t>
            </a:r>
          </a:p>
          <a:p>
            <a:pPr algn="l">
              <a:buFont typeface="+mj-lt"/>
              <a:buAutoNum type="arabicPeriod"/>
            </a:pPr>
            <a:r>
              <a:rPr lang="en-GB" sz="2000" b="1" i="0" dirty="0">
                <a:effectLst/>
                <a:latin typeface="Cambria" panose="02040503050406030204" pitchFamily="18" charset="0"/>
              </a:rPr>
              <a:t>Content validity: </a:t>
            </a:r>
          </a:p>
          <a:p>
            <a:pPr marL="342900" indent="-342900" algn="l">
              <a:buFont typeface="Arial" panose="020B0604020202020204" pitchFamily="34" charset="0"/>
              <a:buChar char="•"/>
            </a:pPr>
            <a:r>
              <a:rPr lang="en-GB" sz="2000" b="0" i="0" dirty="0">
                <a:effectLst/>
                <a:latin typeface="Cambria" panose="02040503050406030204" pitchFamily="18" charset="0"/>
              </a:rPr>
              <a:t>Content validity refers to the extent to which a measure represents the full range of the construct being studied. For example, if a measure of depression only includes items related to sadness and not other symptoms of depression, it may lack content validity.</a:t>
            </a:r>
          </a:p>
          <a:p>
            <a:pPr algn="l"/>
            <a:r>
              <a:rPr lang="en-GB" sz="2000" b="1" i="0" dirty="0">
                <a:effectLst/>
                <a:latin typeface="Cambria" panose="02040503050406030204" pitchFamily="18" charset="0"/>
              </a:rPr>
              <a:t>2.Construct validity: </a:t>
            </a:r>
          </a:p>
          <a:p>
            <a:pPr marL="342900" indent="-342900" algn="l">
              <a:buFont typeface="Arial" panose="020B0604020202020204" pitchFamily="34" charset="0"/>
              <a:buChar char="•"/>
            </a:pPr>
            <a:r>
              <a:rPr lang="en-GB" sz="2000" b="0" i="0" dirty="0">
                <a:effectLst/>
                <a:latin typeface="Cambria" panose="02040503050406030204" pitchFamily="18" charset="0"/>
              </a:rPr>
              <a:t>Construct validity refers to the extent to which a measure accurately measures the construct it is intended to measure. For example, if a measure of intelligence is actually measuring something else, such as test-taking ability, it may lack construct validity.</a:t>
            </a:r>
          </a:p>
          <a:p>
            <a:pPr algn="l"/>
            <a:r>
              <a:rPr lang="en-GB" sz="2000" b="1" i="0" dirty="0">
                <a:effectLst/>
                <a:latin typeface="Cambria" panose="02040503050406030204" pitchFamily="18" charset="0"/>
              </a:rPr>
              <a:t>3.Face validity: </a:t>
            </a:r>
          </a:p>
          <a:p>
            <a:pPr marL="342900" indent="-342900" algn="l">
              <a:buFont typeface="Arial" panose="020B0604020202020204" pitchFamily="34" charset="0"/>
              <a:buChar char="•"/>
            </a:pPr>
            <a:r>
              <a:rPr lang="en-GB" sz="2000" b="0" i="0" dirty="0">
                <a:effectLst/>
                <a:latin typeface="Cambria" panose="02040503050406030204" pitchFamily="18" charset="0"/>
              </a:rPr>
              <a:t>Face validity refers to the extent to which a measure appears to be measuring what it claims to measure. For example, if a measure of anxiety includes items that seem to be unrelated to anxiety, it may lack face validity.</a:t>
            </a:r>
          </a:p>
          <a:p>
            <a:pPr algn="l"/>
            <a:r>
              <a:rPr lang="en-GB" sz="2000" b="1" i="0" dirty="0">
                <a:effectLst/>
                <a:latin typeface="Cambria" panose="02040503050406030204" pitchFamily="18" charset="0"/>
              </a:rPr>
              <a:t>4.Concurrent validity: </a:t>
            </a:r>
          </a:p>
          <a:p>
            <a:pPr marL="342900" indent="-342900" algn="l">
              <a:buFont typeface="Arial" panose="020B0604020202020204" pitchFamily="34" charset="0"/>
              <a:buChar char="•"/>
            </a:pPr>
            <a:r>
              <a:rPr lang="en-GB" sz="2000" b="0" i="0" dirty="0">
                <a:effectLst/>
                <a:latin typeface="Cambria" panose="02040503050406030204" pitchFamily="18" charset="0"/>
              </a:rPr>
              <a:t>Concurrent validity refers to the extent to which a measure is related to other measures of the same construct that are already known to be valid. For example, if a new measure of depression is strongly correlated with established measures of depression, it may have good concurrent validity.</a:t>
            </a:r>
          </a:p>
        </p:txBody>
      </p:sp>
    </p:spTree>
    <p:extLst>
      <p:ext uri="{BB962C8B-B14F-4D97-AF65-F5344CB8AC3E}">
        <p14:creationId xmlns:p14="http://schemas.microsoft.com/office/powerpoint/2010/main" val="215003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50B05-D085-014A-8BB9-E41CF105CC58}"/>
              </a:ext>
            </a:extLst>
          </p:cNvPr>
          <p:cNvSpPr txBox="1"/>
          <p:nvPr/>
        </p:nvSpPr>
        <p:spPr>
          <a:xfrm>
            <a:off x="-2344" y="0"/>
            <a:ext cx="12194344" cy="461665"/>
          </a:xfrm>
          <a:prstGeom prst="rect">
            <a:avLst/>
          </a:prstGeom>
          <a:noFill/>
        </p:spPr>
        <p:txBody>
          <a:bodyPr wrap="square">
            <a:spAutoFit/>
          </a:bodyPr>
          <a:lstStyle/>
          <a:p>
            <a:pPr algn="ctr"/>
            <a:r>
              <a:rPr lang="en-GB" sz="2400" b="1" i="0" dirty="0">
                <a:solidFill>
                  <a:srgbClr val="343541"/>
                </a:solidFill>
                <a:effectLst/>
                <a:latin typeface="Cambria" panose="02040503050406030204" pitchFamily="18" charset="0"/>
              </a:rPr>
              <a:t>Selecting appropriate sample population and methods for information gathering</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B9A9B2AB-00C2-F54D-8355-BF9B4401F94A}"/>
              </a:ext>
            </a:extLst>
          </p:cNvPr>
          <p:cNvSpPr txBox="1"/>
          <p:nvPr/>
        </p:nvSpPr>
        <p:spPr>
          <a:xfrm>
            <a:off x="0" y="697258"/>
            <a:ext cx="12192000" cy="6186309"/>
          </a:xfrm>
          <a:prstGeom prst="rect">
            <a:avLst/>
          </a:prstGeom>
          <a:noFill/>
        </p:spPr>
        <p:txBody>
          <a:bodyPr wrap="square">
            <a:spAutoFit/>
          </a:bodyPr>
          <a:lstStyle/>
          <a:p>
            <a:pPr marL="342900" indent="-342900">
              <a:buFont typeface="Arial" panose="020B0604020202020204" pitchFamily="34" charset="0"/>
              <a:buChar char="•"/>
            </a:pPr>
            <a:r>
              <a:rPr lang="en-GB" sz="2000" dirty="0">
                <a:effectLst/>
                <a:latin typeface="Cambria" panose="02040503050406030204" pitchFamily="18" charset="0"/>
              </a:rPr>
              <a:t>Selecting an appropriate sample population and methods for information gathering is a critical step in conducting research. Here are some key considerations:</a:t>
            </a:r>
          </a:p>
          <a:p>
            <a:pPr>
              <a:buFont typeface="+mj-lt"/>
              <a:buAutoNum type="arabicPeriod"/>
            </a:pPr>
            <a:r>
              <a:rPr lang="en-GB" sz="2000" b="1" i="0" dirty="0">
                <a:effectLst/>
                <a:latin typeface="Cambria" panose="02040503050406030204" pitchFamily="18" charset="0"/>
              </a:rPr>
              <a:t>Define the research question:</a:t>
            </a:r>
          </a:p>
          <a:p>
            <a:pPr marL="342900" indent="-342900">
              <a:buFont typeface="Arial" panose="020B0604020202020204" pitchFamily="34" charset="0"/>
              <a:buChar char="•"/>
            </a:pPr>
            <a:r>
              <a:rPr lang="en-GB" sz="2000" b="0" i="0" dirty="0">
                <a:effectLst/>
                <a:latin typeface="Cambria" panose="02040503050406030204" pitchFamily="18" charset="0"/>
              </a:rPr>
              <a:t> Before selecting a sample population and information gathering methods, it is important to clearly define the research question or hypothesis. This will help determine the most appropriate sample population and methods for gathering information.</a:t>
            </a:r>
          </a:p>
          <a:p>
            <a:r>
              <a:rPr lang="en-GB" sz="2000" b="1" i="0" dirty="0">
                <a:effectLst/>
                <a:latin typeface="Cambria" panose="02040503050406030204" pitchFamily="18" charset="0"/>
              </a:rPr>
              <a:t>2.Identify the population of interest:</a:t>
            </a:r>
          </a:p>
          <a:p>
            <a:pPr marL="342900" indent="-342900">
              <a:buFont typeface="Arial" panose="020B0604020202020204" pitchFamily="34" charset="0"/>
              <a:buChar char="•"/>
            </a:pPr>
            <a:r>
              <a:rPr lang="en-GB" sz="2000" b="0" i="0" dirty="0">
                <a:effectLst/>
                <a:latin typeface="Cambria" panose="02040503050406030204" pitchFamily="18" charset="0"/>
              </a:rPr>
              <a:t> The population of interest is the group of individuals or entities that the research question pertains to. It is important to identify the population of interest and ensure that the sample population is representative of this larger population.</a:t>
            </a:r>
          </a:p>
          <a:p>
            <a:r>
              <a:rPr lang="en-GB" sz="2000" b="1" i="0" dirty="0">
                <a:effectLst/>
                <a:latin typeface="Cambria" panose="02040503050406030204" pitchFamily="18" charset="0"/>
              </a:rPr>
              <a:t>3.Determine the sample size: </a:t>
            </a:r>
          </a:p>
          <a:p>
            <a:pPr marL="342900" indent="-342900">
              <a:buFont typeface="Arial" panose="020B0604020202020204" pitchFamily="34" charset="0"/>
              <a:buChar char="•"/>
            </a:pPr>
            <a:r>
              <a:rPr lang="en-GB" sz="2000" b="0" i="0" dirty="0">
                <a:effectLst/>
                <a:latin typeface="Cambria" panose="02040503050406030204" pitchFamily="18" charset="0"/>
              </a:rPr>
              <a:t>The sample size is the number of individuals or entities that will be included in the study. The sample size should be large enough to provide sufficient statistical power to detect differences or relationships between variables, but small enough to be manageable and cost-effective.</a:t>
            </a:r>
          </a:p>
          <a:p>
            <a:r>
              <a:rPr lang="en-GB" sz="2000" b="1" i="0" dirty="0">
                <a:effectLst/>
                <a:latin typeface="Cambria" panose="02040503050406030204" pitchFamily="18" charset="0"/>
              </a:rPr>
              <a:t>4.Sampling method: </a:t>
            </a:r>
          </a:p>
          <a:p>
            <a:pPr marL="342900" indent="-342900">
              <a:buFont typeface="Arial" panose="020B0604020202020204" pitchFamily="34" charset="0"/>
              <a:buChar char="•"/>
            </a:pPr>
            <a:r>
              <a:rPr lang="en-GB" sz="2000" b="0" i="0" dirty="0">
                <a:effectLst/>
                <a:latin typeface="Cambria" panose="02040503050406030204" pitchFamily="18" charset="0"/>
              </a:rPr>
              <a:t>There are different sampling methods, including random sampling, stratified sampling, and convenience sampling. The sampling method should be selected based on the research question, population of interest, and available resources.</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1661981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E9EAE-C9B1-644E-B589-49231F095BBB}"/>
              </a:ext>
            </a:extLst>
          </p:cNvPr>
          <p:cNvSpPr txBox="1"/>
          <p:nvPr/>
        </p:nvSpPr>
        <p:spPr>
          <a:xfrm>
            <a:off x="0" y="291129"/>
            <a:ext cx="12192000" cy="4647426"/>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5.Data collection methods: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Data collection methods can include surveys, interviews, focus groups, observations, and secondary data analysis. The data collection methods should be selected based on the research question, population of interest, and the type of information needed.</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6.Consider ethical considerations: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Ethical considerations should be taken into account when selecting a sample population and information gathering methods. For example, if the population of interest includes vulnerable individuals such as children or individuals with disabilities, extra care should be taken to ensure their safety and well-being.</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7.Pilot testing:</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Before conducting the study, it may be useful to pilot test the methods and instruments to ensure that they are appropriate and effective.</a:t>
            </a:r>
          </a:p>
          <a:p>
            <a:br>
              <a:rPr lang="en-GB" dirty="0"/>
            </a:br>
            <a:endParaRPr lang="en-PK" dirty="0"/>
          </a:p>
        </p:txBody>
      </p:sp>
    </p:spTree>
    <p:extLst>
      <p:ext uri="{BB962C8B-B14F-4D97-AF65-F5344CB8AC3E}">
        <p14:creationId xmlns:p14="http://schemas.microsoft.com/office/powerpoint/2010/main" val="4160861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3AACF-D40B-9448-B3E7-B2BB0B8D66C8}"/>
              </a:ext>
            </a:extLst>
          </p:cNvPr>
          <p:cNvSpPr txBox="1"/>
          <p:nvPr/>
        </p:nvSpPr>
        <p:spPr>
          <a:xfrm>
            <a:off x="0" y="586489"/>
            <a:ext cx="12192000" cy="6801862"/>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Secondary research can be a valuable source of information for informing a primary study. Secondary research refers to the analysis of data or information that has been collected by others, such as government agencies, academic institutions, or other organizations.</a:t>
            </a:r>
          </a:p>
          <a:p>
            <a:pPr algn="l"/>
            <a:r>
              <a:rPr lang="en-GB" sz="2000" b="0" i="0" dirty="0">
                <a:solidFill>
                  <a:srgbClr val="374151"/>
                </a:solidFill>
                <a:effectLst/>
                <a:latin typeface="Cambria" panose="02040503050406030204" pitchFamily="18" charset="0"/>
              </a:rPr>
              <a:t>Here are some ways in which secondary research can be used to inform a primary study:</a:t>
            </a:r>
          </a:p>
          <a:p>
            <a:pPr algn="l">
              <a:buFont typeface="+mj-lt"/>
              <a:buAutoNum type="arabicPeriod"/>
            </a:pPr>
            <a:r>
              <a:rPr lang="en-GB" sz="2000" b="1" i="0" dirty="0">
                <a:solidFill>
                  <a:srgbClr val="374151"/>
                </a:solidFill>
                <a:effectLst/>
                <a:latin typeface="Cambria" panose="02040503050406030204" pitchFamily="18" charset="0"/>
              </a:rPr>
              <a:t>Literature review: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 literature review involves examining the existing research on a topic to identify gaps or areas for further exploration. Secondary research can be used to conduct a literature review and inform the development of research questions and hypotheses for the primary study.</a:t>
            </a:r>
          </a:p>
          <a:p>
            <a:pPr algn="l"/>
            <a:r>
              <a:rPr lang="en-GB" sz="2000" b="1" i="0" dirty="0">
                <a:solidFill>
                  <a:srgbClr val="374151"/>
                </a:solidFill>
                <a:effectLst/>
                <a:latin typeface="Cambria" panose="02040503050406030204" pitchFamily="18" charset="0"/>
              </a:rPr>
              <a:t>2.Informing research design: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Secondary research can be used to inform the research design for the primary study. For example, if previous studies have found that a particular research method or data collection tool is effective for a certain population, this information can be used to design the primary study.</a:t>
            </a:r>
          </a:p>
          <a:p>
            <a:pPr algn="l"/>
            <a:r>
              <a:rPr lang="en-GB" sz="2000" b="1" i="0" dirty="0">
                <a:solidFill>
                  <a:srgbClr val="374151"/>
                </a:solidFill>
                <a:effectLst/>
                <a:latin typeface="Cambria" panose="02040503050406030204" pitchFamily="18" charset="0"/>
              </a:rPr>
              <a:t>3.Identifying target population: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Secondary research can be used to identify the characteristics of the target population for the primary study. For example, demographic data from previous studies can be used to identify age, gender, socioeconomic status, or other characteristics of the population of interest.</a:t>
            </a:r>
          </a:p>
          <a:p>
            <a:pPr algn="l"/>
            <a:r>
              <a:rPr lang="en-GB" sz="2000" b="1" i="0" dirty="0">
                <a:solidFill>
                  <a:srgbClr val="374151"/>
                </a:solidFill>
                <a:effectLst/>
                <a:latin typeface="Cambria" panose="02040503050406030204" pitchFamily="18" charset="0"/>
              </a:rPr>
              <a:t>4.Providing context: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Secondary research can provide important contextual information for the primary study. For example, if the primary study is focused on a particular social issue or policy, secondary research can provide historical and cultural context for that issue.</a:t>
            </a:r>
          </a:p>
          <a:p>
            <a:br>
              <a:rPr lang="en-GB" dirty="0"/>
            </a:br>
            <a:endParaRPr lang="en-PK" dirty="0"/>
          </a:p>
        </p:txBody>
      </p:sp>
      <p:sp>
        <p:nvSpPr>
          <p:cNvPr id="5" name="TextBox 4">
            <a:extLst>
              <a:ext uri="{FF2B5EF4-FFF2-40B4-BE49-F238E27FC236}">
                <a16:creationId xmlns:a16="http://schemas.microsoft.com/office/drawing/2014/main" id="{3740BE29-EDA5-E44E-9BF3-5426B905CA03}"/>
              </a:ext>
            </a:extLst>
          </p:cNvPr>
          <p:cNvSpPr txBox="1"/>
          <p:nvPr/>
        </p:nvSpPr>
        <p:spPr>
          <a:xfrm>
            <a:off x="0" y="124824"/>
            <a:ext cx="12192000" cy="461665"/>
          </a:xfrm>
          <a:prstGeom prst="rect">
            <a:avLst/>
          </a:prstGeom>
          <a:noFill/>
        </p:spPr>
        <p:txBody>
          <a:bodyPr wrap="square">
            <a:spAutoFit/>
          </a:bodyPr>
          <a:lstStyle/>
          <a:p>
            <a:pPr algn="ctr"/>
            <a:r>
              <a:rPr lang="en-GB" sz="2400" b="1" i="0" dirty="0">
                <a:effectLst/>
                <a:latin typeface="Cambria" panose="02040503050406030204" pitchFamily="18" charset="0"/>
              </a:rPr>
              <a:t>Use of secondary research to inform a primary study</a:t>
            </a:r>
            <a:endParaRPr lang="en-PK" sz="2400" b="1" dirty="0">
              <a:latin typeface="Cambria" panose="02040503050406030204" pitchFamily="18" charset="0"/>
            </a:endParaRPr>
          </a:p>
        </p:txBody>
      </p:sp>
    </p:spTree>
    <p:extLst>
      <p:ext uri="{BB962C8B-B14F-4D97-AF65-F5344CB8AC3E}">
        <p14:creationId xmlns:p14="http://schemas.microsoft.com/office/powerpoint/2010/main" val="2142942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A73450-EB43-6241-99C9-758243C7961C}"/>
              </a:ext>
            </a:extLst>
          </p:cNvPr>
          <p:cNvSpPr txBox="1"/>
          <p:nvPr/>
        </p:nvSpPr>
        <p:spPr>
          <a:xfrm>
            <a:off x="0" y="227151"/>
            <a:ext cx="12192000" cy="1323439"/>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5.Triangulation: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Secondary research can be used to validate or corroborate findings from the primary study. Triangulation involves using multiple sources of data to support research findings, and secondary research can be used as a complementary source of information to the primary data collected in the study.</a:t>
            </a:r>
          </a:p>
        </p:txBody>
      </p:sp>
    </p:spTree>
    <p:extLst>
      <p:ext uri="{BB962C8B-B14F-4D97-AF65-F5344CB8AC3E}">
        <p14:creationId xmlns:p14="http://schemas.microsoft.com/office/powerpoint/2010/main" val="1485510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4BB08-07BF-744D-A3B5-D6E3D38FD93D}"/>
              </a:ext>
            </a:extLst>
          </p:cNvPr>
          <p:cNvSpPr txBox="1"/>
          <p:nvPr/>
        </p:nvSpPr>
        <p:spPr>
          <a:xfrm>
            <a:off x="0" y="0"/>
            <a:ext cx="12192000" cy="646331"/>
          </a:xfrm>
          <a:prstGeom prst="rect">
            <a:avLst/>
          </a:prstGeom>
          <a:noFill/>
        </p:spPr>
        <p:txBody>
          <a:bodyPr wrap="square" rtlCol="0">
            <a:spAutoFit/>
          </a:bodyPr>
          <a:lstStyle/>
          <a:p>
            <a:pPr algn="ctr"/>
            <a:r>
              <a:rPr lang="en-PK" sz="3600" b="1" dirty="0">
                <a:latin typeface="Cambria" panose="02040503050406030204" pitchFamily="18" charset="0"/>
              </a:rPr>
              <a:t>SUMMARY</a:t>
            </a:r>
            <a:r>
              <a:rPr lang="en-PK" dirty="0"/>
              <a:t> </a:t>
            </a:r>
          </a:p>
        </p:txBody>
      </p:sp>
      <p:sp>
        <p:nvSpPr>
          <p:cNvPr id="9" name="TextBox 8">
            <a:extLst>
              <a:ext uri="{FF2B5EF4-FFF2-40B4-BE49-F238E27FC236}">
                <a16:creationId xmlns:a16="http://schemas.microsoft.com/office/drawing/2014/main" id="{04D5D8AC-2CE6-C641-9A22-DEA4E0350F44}"/>
              </a:ext>
            </a:extLst>
          </p:cNvPr>
          <p:cNvSpPr txBox="1"/>
          <p:nvPr/>
        </p:nvSpPr>
        <p:spPr>
          <a:xfrm>
            <a:off x="0" y="917912"/>
            <a:ext cx="12192000" cy="5940088"/>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project lifecycle refers to the series of phases or stages that a project goes through from its initiation to its closure. Project managers should consider the key stages of the project lifecycle in order to ensure that the project is completed on time, within budget, and to the required quality standards. The key stages of the project lifecycle include:</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Initiation: </a:t>
            </a:r>
            <a:r>
              <a:rPr lang="en-GB" sz="2000" b="0" i="0" dirty="0">
                <a:solidFill>
                  <a:srgbClr val="374151"/>
                </a:solidFill>
                <a:effectLst/>
                <a:latin typeface="Cambria" panose="02040503050406030204" pitchFamily="18" charset="0"/>
              </a:rPr>
              <a:t>This is the first stage of the project lifecycle where the project is initiated, and the project manager defines the project scope, objectives, and stakeholders. At this stage, the project manager conducts a feasibility study to determine whether the project is viable or not.</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Planning: </a:t>
            </a:r>
            <a:r>
              <a:rPr lang="en-GB" sz="2000" b="0" i="0" dirty="0">
                <a:solidFill>
                  <a:srgbClr val="374151"/>
                </a:solidFill>
                <a:effectLst/>
                <a:latin typeface="Cambria" panose="02040503050406030204" pitchFamily="18" charset="0"/>
              </a:rPr>
              <a:t>This stage involves developing a comprehensive project plan that outlines the project scope, timeline, budget, resources, and risks. The project manager also identifies the project team and assigns roles and responsibilities to team members.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Execution: </a:t>
            </a:r>
            <a:r>
              <a:rPr lang="en-GB" sz="2000" b="0" i="0" dirty="0">
                <a:solidFill>
                  <a:srgbClr val="374151"/>
                </a:solidFill>
                <a:effectLst/>
                <a:latin typeface="Cambria" panose="02040503050406030204" pitchFamily="18" charset="0"/>
              </a:rPr>
              <a:t>This is the stage where the project plan is put into action. The project manager monitors the project progress, manages the project team, and communicates with stakeholders.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Monitoring and control: </a:t>
            </a:r>
            <a:r>
              <a:rPr lang="en-GB" sz="2000" b="0" i="0" dirty="0">
                <a:solidFill>
                  <a:srgbClr val="374151"/>
                </a:solidFill>
                <a:effectLst/>
                <a:latin typeface="Cambria" panose="02040503050406030204" pitchFamily="18" charset="0"/>
              </a:rPr>
              <a:t>This stage involves monitoring the project progress and ensuring that the project is on track to meet the project objectives. The project manager identifies any issues or risks and takes corrective action to keep the project on track.</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Closing: </a:t>
            </a:r>
            <a:r>
              <a:rPr lang="en-GB" sz="2000" b="0" i="0" dirty="0">
                <a:solidFill>
                  <a:srgbClr val="374151"/>
                </a:solidFill>
                <a:effectLst/>
                <a:latin typeface="Cambria" panose="02040503050406030204" pitchFamily="18" charset="0"/>
              </a:rPr>
              <a:t>This is the final stage of the project lifecycle where the project is completed, and the project deliverables are handed over to the stakeholders. The project manager also conducts a project evaluation to identify lessons learned and areas for improvement for future projects.</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2495620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4018546" y="2649825"/>
            <a:ext cx="4331369" cy="995209"/>
          </a:xfrm>
          <a:prstGeom prst="rect">
            <a:avLst/>
          </a:prstGeom>
          <a:noFill/>
        </p:spPr>
        <p:txBody>
          <a:bodyPr wrap="square" rtlCol="0" anchor="ctr">
            <a:spAutoFit/>
          </a:bodyPr>
          <a:lstStyle/>
          <a:p>
            <a:pPr algn="ctr"/>
            <a:r>
              <a:rPr lang="en-US" altLang="ko-KR" sz="5867" b="1" dirty="0">
                <a:solidFill>
                  <a:schemeClr val="accent1">
                    <a:lumMod val="75000"/>
                  </a:schemeClr>
                </a:solidFill>
                <a:latin typeface="Cambria" panose="02040503050406030204" pitchFamily="18" charset="0"/>
                <a:cs typeface="Arial" pitchFamily="34" charset="0"/>
              </a:rPr>
              <a:t>Thank You</a:t>
            </a:r>
            <a:endParaRPr lang="ko-KR" altLang="en-US" sz="5867" b="1" dirty="0">
              <a:solidFill>
                <a:schemeClr val="accent1">
                  <a:lumMod val="75000"/>
                </a:schemeClr>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B8CB51-F06F-D64D-90C1-73F8DBE628F7}"/>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Cambria" panose="02040503050406030204" pitchFamily="18" charset="0"/>
              </a:rPr>
              <a:t> Defining Project management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E36EA1AB-B945-3E44-B8DF-7E2BADF453C4}"/>
              </a:ext>
            </a:extLst>
          </p:cNvPr>
          <p:cNvSpPr txBox="1"/>
          <p:nvPr/>
        </p:nvSpPr>
        <p:spPr>
          <a:xfrm>
            <a:off x="69273" y="685185"/>
            <a:ext cx="12053454" cy="5570756"/>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Cambria" panose="02040503050406030204" pitchFamily="18" charset="0"/>
              </a:rPr>
              <a:t>Project management is the practice of planning, organizing, executing, and controlling resources (people, budget, time, and materials) to achieve specific goals or objectives within a defined scope and schedule. </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The goal of project management is to successfully complete a project on time, within budget, and according to the specifications and quality standards agreed upon by stakeholders.</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Project management involves a range of activities such as identifying project requirements, creating project plans, allocating resources, scheduling tasks, monitoring progress, mitigating risks, managing stakeholders, and closing out the project. Effective project management requires strong leadership skills, communication skills, and the ability to adapt to changing circumstances and unexpected challenges.</a:t>
            </a:r>
          </a:p>
          <a:p>
            <a:pPr algn="l"/>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1" i="0" dirty="0">
                <a:solidFill>
                  <a:srgbClr val="000000"/>
                </a:solidFill>
                <a:effectLst/>
                <a:latin typeface="Cambria" panose="02040503050406030204" pitchFamily="18" charset="0"/>
              </a:rPr>
              <a:t>An example </a:t>
            </a:r>
            <a:r>
              <a:rPr lang="en-GB" sz="2000" b="0" i="0" dirty="0">
                <a:solidFill>
                  <a:srgbClr val="000000"/>
                </a:solidFill>
                <a:effectLst/>
                <a:latin typeface="Cambria" panose="02040503050406030204" pitchFamily="18" charset="0"/>
              </a:rPr>
              <a:t>of project management could be building a new hospital facility. The project manager would be responsible for overseeing the entire project, from the planning phase to the completion phase.</a:t>
            </a:r>
          </a:p>
          <a:p>
            <a:pPr algn="l"/>
            <a:br>
              <a:rPr lang="en-GB" sz="2000" b="0" i="0" dirty="0">
                <a:solidFill>
                  <a:srgbClr val="000000"/>
                </a:solidFill>
                <a:effectLst/>
                <a:latin typeface="Söhne"/>
              </a:rPr>
            </a:br>
            <a:endParaRPr lang="en-GB" sz="2000" b="0" i="0" dirty="0">
              <a:solidFill>
                <a:srgbClr val="000000"/>
              </a:solidFill>
              <a:effectLst/>
              <a:latin typeface="Söhne"/>
            </a:endParaRPr>
          </a:p>
          <a:p>
            <a:pPr marL="342900" indent="-342900" algn="l">
              <a:buFont typeface="Arial" panose="020B0604020202020204" pitchFamily="34" charset="0"/>
              <a:buChar char="•"/>
            </a:pPr>
            <a:endParaRPr lang="en-GB" sz="2000" b="0" i="0" dirty="0">
              <a:effectLst/>
              <a:latin typeface="Cambria" panose="02040503050406030204" pitchFamily="18" charset="0"/>
            </a:endParaRPr>
          </a:p>
          <a:p>
            <a:br>
              <a:rPr lang="en-GB" dirty="0"/>
            </a:br>
            <a:endParaRPr lang="en-PK" dirty="0"/>
          </a:p>
        </p:txBody>
      </p:sp>
    </p:spTree>
    <p:extLst>
      <p:ext uri="{BB962C8B-B14F-4D97-AF65-F5344CB8AC3E}">
        <p14:creationId xmlns:p14="http://schemas.microsoft.com/office/powerpoint/2010/main" val="235519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F7F966-CADC-1741-9DB4-5070A5C0E724}"/>
              </a:ext>
            </a:extLst>
          </p:cNvPr>
          <p:cNvSpPr txBox="1"/>
          <p:nvPr/>
        </p:nvSpPr>
        <p:spPr>
          <a:xfrm>
            <a:off x="475" y="445846"/>
            <a:ext cx="12163078" cy="1323439"/>
          </a:xfrm>
          <a:prstGeom prst="rect">
            <a:avLst/>
          </a:prstGeom>
          <a:noFill/>
        </p:spPr>
        <p:txBody>
          <a:bodyPr wrap="square">
            <a:spAutoFit/>
          </a:bodyPr>
          <a:lstStyle/>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The project lifecycle is the process that a project goes through, from initiation to closure. It is a series of phases that define the stages of a project and the activities that are performed in each phase. The exact number and names of the project lifecycle phases may vary depending on the methodology or framework being used.</a:t>
            </a:r>
            <a:r>
              <a:rPr lang="en-GB" sz="2000" b="0" i="0" dirty="0">
                <a:solidFill>
                  <a:srgbClr val="374151"/>
                </a:solidFill>
                <a:effectLst/>
                <a:latin typeface="Söhne"/>
              </a:rPr>
              <a:t> </a:t>
            </a:r>
            <a:r>
              <a:rPr lang="en-GB" sz="2000" b="0" i="0" dirty="0">
                <a:solidFill>
                  <a:srgbClr val="374151"/>
                </a:solidFill>
                <a:effectLst/>
                <a:latin typeface="Cambria" panose="02040503050406030204" pitchFamily="18" charset="0"/>
              </a:rPr>
              <a:t>The most commonly used project lifecycle consists of the following four phases:</a:t>
            </a:r>
            <a:endParaRPr lang="en-PK" sz="2000" dirty="0">
              <a:latin typeface="Cambria" panose="02040503050406030204" pitchFamily="18" charset="0"/>
            </a:endParaRPr>
          </a:p>
        </p:txBody>
      </p:sp>
      <p:sp>
        <p:nvSpPr>
          <p:cNvPr id="4" name="TextBox 3">
            <a:extLst>
              <a:ext uri="{FF2B5EF4-FFF2-40B4-BE49-F238E27FC236}">
                <a16:creationId xmlns:a16="http://schemas.microsoft.com/office/drawing/2014/main" id="{7096AC10-055A-0C44-968C-CB06C55F89A3}"/>
              </a:ext>
            </a:extLst>
          </p:cNvPr>
          <p:cNvSpPr txBox="1"/>
          <p:nvPr/>
        </p:nvSpPr>
        <p:spPr>
          <a:xfrm>
            <a:off x="28922" y="-94954"/>
            <a:ext cx="12163078" cy="584775"/>
          </a:xfrm>
          <a:prstGeom prst="rect">
            <a:avLst/>
          </a:prstGeom>
          <a:noFill/>
        </p:spPr>
        <p:txBody>
          <a:bodyPr wrap="square">
            <a:spAutoFit/>
          </a:bodyPr>
          <a:lstStyle/>
          <a:p>
            <a:pPr algn="ctr"/>
            <a:r>
              <a:rPr lang="en-GB" sz="3200" b="1" i="0" dirty="0">
                <a:effectLst/>
                <a:latin typeface="Cambria" panose="02040503050406030204" pitchFamily="18" charset="0"/>
              </a:rPr>
              <a:t> </a:t>
            </a:r>
            <a:r>
              <a:rPr lang="en-GB" sz="3200" b="1" dirty="0">
                <a:latin typeface="Cambria" panose="02040503050406030204" pitchFamily="18" charset="0"/>
              </a:rPr>
              <a:t>P</a:t>
            </a:r>
            <a:r>
              <a:rPr lang="en-GB" sz="3200" b="1" i="0" dirty="0">
                <a:effectLst/>
                <a:latin typeface="Cambria" panose="02040503050406030204" pitchFamily="18" charset="0"/>
              </a:rPr>
              <a:t>roject lifecycle </a:t>
            </a:r>
            <a:endParaRPr lang="en-PK" sz="3200" b="1" dirty="0">
              <a:latin typeface="Cambria" panose="02040503050406030204" pitchFamily="18" charset="0"/>
            </a:endParaRPr>
          </a:p>
        </p:txBody>
      </p:sp>
      <p:sp>
        <p:nvSpPr>
          <p:cNvPr id="26" name="TextBox 25">
            <a:extLst>
              <a:ext uri="{FF2B5EF4-FFF2-40B4-BE49-F238E27FC236}">
                <a16:creationId xmlns:a16="http://schemas.microsoft.com/office/drawing/2014/main" id="{2043C642-6E21-A344-97C8-8A634E076A53}"/>
              </a:ext>
            </a:extLst>
          </p:cNvPr>
          <p:cNvSpPr txBox="1"/>
          <p:nvPr/>
        </p:nvSpPr>
        <p:spPr>
          <a:xfrm>
            <a:off x="134343" y="1612228"/>
            <a:ext cx="5546021" cy="2308324"/>
          </a:xfrm>
          <a:prstGeom prst="rect">
            <a:avLst/>
          </a:prstGeom>
          <a:noFill/>
        </p:spPr>
        <p:txBody>
          <a:bodyPr wrap="square">
            <a:spAutoFit/>
          </a:bodyPr>
          <a:lstStyle/>
          <a:p>
            <a:pPr algn="ctr"/>
            <a:r>
              <a:rPr lang="en-GB" sz="2400" b="1" i="0" dirty="0">
                <a:solidFill>
                  <a:srgbClr val="374151"/>
                </a:solidFill>
                <a:effectLst/>
                <a:latin typeface="Cambria" panose="02040503050406030204" pitchFamily="18" charset="0"/>
              </a:rPr>
              <a:t>Initiation</a:t>
            </a:r>
          </a:p>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This is the starting phase of the project. In this phase, the project is defined, and the objectives, scope, stakeholders, and feasibility of the project are identified. The project charter is created, which is a document that outlines the purpose and scope of the project.</a:t>
            </a:r>
            <a:endParaRPr lang="en-PK" sz="2000" dirty="0">
              <a:latin typeface="Cambria" panose="02040503050406030204" pitchFamily="18" charset="0"/>
            </a:endParaRPr>
          </a:p>
        </p:txBody>
      </p:sp>
      <p:sp>
        <p:nvSpPr>
          <p:cNvPr id="31" name="TextBox 30">
            <a:extLst>
              <a:ext uri="{FF2B5EF4-FFF2-40B4-BE49-F238E27FC236}">
                <a16:creationId xmlns:a16="http://schemas.microsoft.com/office/drawing/2014/main" id="{571CD07F-F7C0-3641-B97B-122F14E02C90}"/>
              </a:ext>
            </a:extLst>
          </p:cNvPr>
          <p:cNvSpPr txBox="1"/>
          <p:nvPr/>
        </p:nvSpPr>
        <p:spPr>
          <a:xfrm>
            <a:off x="7024987" y="1612228"/>
            <a:ext cx="5032670" cy="2923877"/>
          </a:xfrm>
          <a:prstGeom prst="rect">
            <a:avLst/>
          </a:prstGeom>
          <a:noFill/>
        </p:spPr>
        <p:txBody>
          <a:bodyPr wrap="square">
            <a:spAutoFit/>
          </a:bodyPr>
          <a:lstStyle/>
          <a:p>
            <a:pPr algn="ctr"/>
            <a:r>
              <a:rPr lang="en-GB" sz="2400" b="1" dirty="0">
                <a:solidFill>
                  <a:srgbClr val="374151"/>
                </a:solidFill>
                <a:effectLst/>
                <a:latin typeface="Cambria" panose="02040503050406030204" pitchFamily="18" charset="0"/>
              </a:rPr>
              <a:t>Planning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In this phase, the project plan is created. The project manager works with the project team to develop a detailed project plan that outlines the project scope, budget, schedule, resource allocation, and risk management plan. The project plan serves as a roadmap for the project team to execute the project successfully.</a:t>
            </a:r>
          </a:p>
        </p:txBody>
      </p:sp>
      <p:sp>
        <p:nvSpPr>
          <p:cNvPr id="33" name="TextBox 32">
            <a:extLst>
              <a:ext uri="{FF2B5EF4-FFF2-40B4-BE49-F238E27FC236}">
                <a16:creationId xmlns:a16="http://schemas.microsoft.com/office/drawing/2014/main" id="{500F5259-9A46-0041-A92C-17FDCDF179B1}"/>
              </a:ext>
            </a:extLst>
          </p:cNvPr>
          <p:cNvSpPr txBox="1"/>
          <p:nvPr/>
        </p:nvSpPr>
        <p:spPr>
          <a:xfrm>
            <a:off x="0" y="4549676"/>
            <a:ext cx="6172200" cy="2308324"/>
          </a:xfrm>
          <a:prstGeom prst="rect">
            <a:avLst/>
          </a:prstGeom>
          <a:noFill/>
        </p:spPr>
        <p:txBody>
          <a:bodyPr wrap="square">
            <a:spAutoFit/>
          </a:bodyPr>
          <a:lstStyle/>
          <a:p>
            <a:pPr algn="ctr"/>
            <a:r>
              <a:rPr lang="en-GB" sz="2400" b="1" i="0" dirty="0">
                <a:solidFill>
                  <a:srgbClr val="374151"/>
                </a:solidFill>
                <a:effectLst/>
                <a:latin typeface="Cambria" panose="02040503050406030204" pitchFamily="18" charset="0"/>
              </a:rPr>
              <a:t>Execution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phase involves the actual implementation of the project plan. In this phase, the project team executes the tasks outlined in the project plan, and the project manager monitors the progress of the project. The project manager is also responsible for managing the project team, resources, and budget.</a:t>
            </a:r>
          </a:p>
        </p:txBody>
      </p:sp>
      <p:sp>
        <p:nvSpPr>
          <p:cNvPr id="35" name="TextBox 34">
            <a:extLst>
              <a:ext uri="{FF2B5EF4-FFF2-40B4-BE49-F238E27FC236}">
                <a16:creationId xmlns:a16="http://schemas.microsoft.com/office/drawing/2014/main" id="{C73ED149-415C-F440-8E7A-D941CF94DB1C}"/>
              </a:ext>
            </a:extLst>
          </p:cNvPr>
          <p:cNvSpPr txBox="1"/>
          <p:nvPr/>
        </p:nvSpPr>
        <p:spPr>
          <a:xfrm>
            <a:off x="7024986" y="4843881"/>
            <a:ext cx="5138567" cy="2000548"/>
          </a:xfrm>
          <a:prstGeom prst="rect">
            <a:avLst/>
          </a:prstGeom>
          <a:noFill/>
        </p:spPr>
        <p:txBody>
          <a:bodyPr wrap="square">
            <a:spAutoFit/>
          </a:bodyPr>
          <a:lstStyle/>
          <a:p>
            <a:pPr algn="ctr"/>
            <a:r>
              <a:rPr lang="en-GB" sz="2400" b="1" i="0" dirty="0">
                <a:solidFill>
                  <a:srgbClr val="374151"/>
                </a:solidFill>
                <a:effectLst/>
                <a:latin typeface="Cambria" panose="02040503050406030204" pitchFamily="18" charset="0"/>
              </a:rPr>
              <a:t>Closure</a:t>
            </a:r>
            <a:endParaRPr lang="en-GB" sz="2400" b="1" dirty="0">
              <a:solidFill>
                <a:srgbClr val="374151"/>
              </a:solidFill>
              <a:latin typeface="Cambria" panose="02040503050406030204" pitchFamily="18" charset="0"/>
            </a:endParaRP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In this phase, the project is completed, and the project manager ensures that all project objectives have been met. The project team is disbanded, and the project is handed over to the client or end-user. </a:t>
            </a:r>
          </a:p>
        </p:txBody>
      </p:sp>
      <p:pic>
        <p:nvPicPr>
          <p:cNvPr id="36" name="Picture 35">
            <a:extLst>
              <a:ext uri="{FF2B5EF4-FFF2-40B4-BE49-F238E27FC236}">
                <a16:creationId xmlns:a16="http://schemas.microsoft.com/office/drawing/2014/main" id="{8B24D07E-9ABD-3B40-BE6D-D68FCB4719D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31" b="95125" l="3049" r="94390">
                        <a14:foregroundMark x1="25122" y1="89298" x2="25122" y2="89298"/>
                        <a14:foregroundMark x1="39146" y1="95125" x2="39146" y2="95125"/>
                        <a14:foregroundMark x1="56463" y1="90131" x2="56463" y2="90131"/>
                        <a14:foregroundMark x1="6220" y1="60285" x2="6220" y2="60285"/>
                        <a14:foregroundMark x1="94512" y1="65398" x2="94512" y2="65398"/>
                        <a14:foregroundMark x1="3049" y1="73246" x2="3049" y2="73246"/>
                        <a14:foregroundMark x1="7439" y1="38407" x2="7439" y2="38407"/>
                        <a14:foregroundMark x1="71341" y1="15339" x2="71341" y2="15339"/>
                        <a14:foregroundMark x1="64878" y1="44233" x2="64878" y2="44233"/>
                        <a14:foregroundMark x1="55244" y1="50178" x2="55244" y2="50178"/>
                        <a14:foregroundMark x1="44756" y1="46611" x2="44756" y2="46611"/>
                        <a14:foregroundMark x1="35488" y1="50535" x2="35488" y2="50535"/>
                        <a14:foregroundMark x1="35122" y1="38407" x2="35122" y2="38407"/>
                        <a14:foregroundMark x1="34390" y1="65398" x2="34390" y2="65398"/>
                        <a14:foregroundMark x1="37561" y1="68133" x2="37561" y2="68133"/>
                        <a14:foregroundMark x1="41951" y1="68966" x2="41951" y2="68966"/>
                        <a14:foregroundMark x1="37561" y1="68609" x2="37561" y2="68609"/>
                        <a14:foregroundMark x1="37561" y1="68609" x2="37561" y2="68609"/>
                        <a14:foregroundMark x1="37561" y1="68609" x2="37195" y2="69679"/>
                        <a14:foregroundMark x1="37561" y1="67420" x2="38415" y2="69679"/>
                        <a14:foregroundMark x1="49634" y1="68133" x2="49634" y2="68133"/>
                        <a14:foregroundMark x1="49146" y1="64209" x2="49146" y2="64209"/>
                        <a14:foregroundMark x1="49146" y1="64685" x2="49146" y2="64685"/>
                        <a14:foregroundMark x1="52805" y1="67420" x2="52805" y2="67420"/>
                        <a14:foregroundMark x1="58780" y1="67776" x2="58780" y2="67776"/>
                        <a14:foregroundMark x1="60488" y1="67776" x2="60488" y2="67776"/>
                        <a14:foregroundMark x1="64024" y1="66231" x2="64024" y2="66231"/>
                        <a14:foregroundMark x1="65244" y1="67420" x2="65244" y2="67420"/>
                      </a14:backgroundRemoval>
                    </a14:imgEffect>
                  </a14:imgLayer>
                </a14:imgProps>
              </a:ext>
            </a:extLst>
          </a:blip>
          <a:stretch>
            <a:fillRect/>
          </a:stretch>
        </p:blipFill>
        <p:spPr>
          <a:xfrm>
            <a:off x="5490123" y="3395944"/>
            <a:ext cx="1725106" cy="1769285"/>
          </a:xfrm>
          <a:prstGeom prst="rect">
            <a:avLst/>
          </a:prstGeom>
        </p:spPr>
      </p:pic>
    </p:spTree>
    <p:extLst>
      <p:ext uri="{BB962C8B-B14F-4D97-AF65-F5344CB8AC3E}">
        <p14:creationId xmlns:p14="http://schemas.microsoft.com/office/powerpoint/2010/main" val="228304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08EA39-2524-D540-AAB3-E8C407EB08F0}"/>
              </a:ext>
            </a:extLst>
          </p:cNvPr>
          <p:cNvSpPr txBox="1"/>
          <p:nvPr/>
        </p:nvSpPr>
        <p:spPr>
          <a:xfrm>
            <a:off x="0" y="0"/>
            <a:ext cx="12192000" cy="523220"/>
          </a:xfrm>
          <a:prstGeom prst="rect">
            <a:avLst/>
          </a:prstGeom>
          <a:noFill/>
        </p:spPr>
        <p:txBody>
          <a:bodyPr wrap="square">
            <a:spAutoFit/>
          </a:bodyPr>
          <a:lstStyle/>
          <a:p>
            <a:pPr algn="ctr"/>
            <a:r>
              <a:rPr lang="en-GB" sz="2800" b="1" dirty="0">
                <a:latin typeface="Cambria" panose="02040503050406030204" pitchFamily="18" charset="0"/>
              </a:rPr>
              <a:t>A</a:t>
            </a:r>
            <a:r>
              <a:rPr lang="en-GB" sz="2800" b="1" dirty="0">
                <a:effectLst/>
                <a:latin typeface="Cambria" panose="02040503050406030204" pitchFamily="18" charset="0"/>
              </a:rPr>
              <a:t>dvantages of using project management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5DE4A573-B956-7945-B3FD-A907110F9848}"/>
              </a:ext>
            </a:extLst>
          </p:cNvPr>
          <p:cNvSpPr txBox="1"/>
          <p:nvPr/>
        </p:nvSpPr>
        <p:spPr>
          <a:xfrm>
            <a:off x="0" y="523220"/>
            <a:ext cx="12192000" cy="6247864"/>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There are several advantages to using project management for completing tasks or achieving goals. Here are some of the most significant benefits:</a:t>
            </a:r>
          </a:p>
          <a:p>
            <a:pPr algn="l">
              <a:buFont typeface="+mj-lt"/>
              <a:buAutoNum type="arabicPeriod"/>
            </a:pPr>
            <a:r>
              <a:rPr lang="en-GB" sz="2000" b="1" i="0" dirty="0">
                <a:solidFill>
                  <a:srgbClr val="374151"/>
                </a:solidFill>
                <a:effectLst/>
                <a:latin typeface="Cambria" panose="02040503050406030204" pitchFamily="18" charset="0"/>
              </a:rPr>
              <a:t>Clear Goals and Objectives: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define the project's goals and objectives in a clear and concise manner. It helps team members to have a better understanding of what is expected of them and what they need to deliver.</a:t>
            </a:r>
          </a:p>
          <a:p>
            <a:pPr algn="l"/>
            <a:r>
              <a:rPr lang="en-GB" sz="2000" b="1" i="0" dirty="0">
                <a:solidFill>
                  <a:srgbClr val="374151"/>
                </a:solidFill>
                <a:effectLst/>
                <a:latin typeface="Cambria" panose="02040503050406030204" pitchFamily="18" charset="0"/>
              </a:rPr>
              <a:t>2.Improved Communication: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Effective communication is critical for the success of any project. Project management helps to establish clear communication channels among team members, stakeholders, and clients. It ensures that everyone is on the same page and can communicate effectively to resolve issues and mitigate risks.</a:t>
            </a:r>
          </a:p>
          <a:p>
            <a:pPr algn="l"/>
            <a:r>
              <a:rPr lang="en-GB" sz="2000" b="1" i="0" dirty="0">
                <a:solidFill>
                  <a:srgbClr val="374151"/>
                </a:solidFill>
                <a:effectLst/>
                <a:latin typeface="Cambria" panose="02040503050406030204" pitchFamily="18" charset="0"/>
              </a:rPr>
              <a:t>3.Better Resource Management: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allocate resources effectively. The project manager can identify the resources required for the project and assign them efficiently. This ensures that the project is completed on time and within the allocated budget.</a:t>
            </a:r>
          </a:p>
          <a:p>
            <a:pPr algn="l"/>
            <a:r>
              <a:rPr lang="en-GB" sz="2000" b="1" i="0" dirty="0">
                <a:solidFill>
                  <a:srgbClr val="374151"/>
                </a:solidFill>
                <a:effectLst/>
                <a:latin typeface="Cambria" panose="02040503050406030204" pitchFamily="18" charset="0"/>
              </a:rPr>
              <a:t>4.Enhanced Risk Management: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Every project comes with risks, and project management helps to mitigate those risks by identifying potential issues and creating contingency plans to address them. This reduces the likelihood of delays or cost overruns.</a:t>
            </a:r>
          </a:p>
          <a:p>
            <a:pPr algn="l"/>
            <a:r>
              <a:rPr lang="en-GB" sz="2000" b="1" i="0" dirty="0">
                <a:solidFill>
                  <a:srgbClr val="374151"/>
                </a:solidFill>
                <a:effectLst/>
                <a:latin typeface="Cambria" panose="02040503050406030204" pitchFamily="18" charset="0"/>
              </a:rPr>
              <a:t>5.Improved Quality: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ensure that the project meets the required quality standards. It enables project managers to establish quality control measures and ensure that all deliverables meet the client’s.</a:t>
            </a:r>
          </a:p>
        </p:txBody>
      </p:sp>
    </p:spTree>
    <p:extLst>
      <p:ext uri="{BB962C8B-B14F-4D97-AF65-F5344CB8AC3E}">
        <p14:creationId xmlns:p14="http://schemas.microsoft.com/office/powerpoint/2010/main" val="9434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AE27F-AC45-F347-8626-DC211B9432B9}"/>
              </a:ext>
            </a:extLst>
          </p:cNvPr>
          <p:cNvSpPr txBox="1"/>
          <p:nvPr/>
        </p:nvSpPr>
        <p:spPr>
          <a:xfrm>
            <a:off x="0" y="335845"/>
            <a:ext cx="12192000" cy="6186309"/>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6.Increased Efficiency: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ensures that projects are completed efficiently and within the allocated time frame. It helps to establish clear timelines and milestones, which ensures that team members stay focused and motivated to achieve the project's goals.</a:t>
            </a:r>
          </a:p>
          <a:p>
            <a:pPr algn="l"/>
            <a:r>
              <a:rPr lang="en-GB" sz="2000" b="1" i="0" dirty="0">
                <a:solidFill>
                  <a:srgbClr val="374151"/>
                </a:solidFill>
                <a:effectLst/>
                <a:latin typeface="Cambria" panose="02040503050406030204" pitchFamily="18" charset="0"/>
              </a:rPr>
              <a:t>7.Increased Client Satisfaction: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The use of project management ensures that clients are satisfied with the final deliverables. It enables project managers to manage client expectations and provide regular updates, which helps to build trust and improve client satisfaction.</a:t>
            </a:r>
          </a:p>
          <a:p>
            <a:pPr algn="l">
              <a:buFont typeface="+mj-lt"/>
              <a:buAutoNum type="arabicPeriod" startAt="8"/>
            </a:pPr>
            <a:r>
              <a:rPr lang="en-GB" sz="2000" b="1" i="0" dirty="0">
                <a:solidFill>
                  <a:srgbClr val="374151"/>
                </a:solidFill>
                <a:effectLst/>
                <a:latin typeface="Cambria" panose="02040503050406030204" pitchFamily="18" charset="0"/>
              </a:rPr>
              <a:t>Improved Teamwork:</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Project management helps to promote teamwork and collaboration among team members. It establishes a clear chain of command and assigns specific roles and responsibilities to each team member. This helps to ensure that everyone is working towards a common goal and encourages teamwork.</a:t>
            </a:r>
          </a:p>
          <a:p>
            <a:pPr algn="l"/>
            <a:r>
              <a:rPr lang="en-GB" sz="2000" b="1" i="0" dirty="0">
                <a:solidFill>
                  <a:srgbClr val="374151"/>
                </a:solidFill>
                <a:effectLst/>
                <a:latin typeface="Cambria" panose="02040503050406030204" pitchFamily="18" charset="0"/>
              </a:rPr>
              <a:t>9.Increased Accountability:</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Project management helps to increase accountability among team members. It establishes clear performance metrics and ensures that team members are responsible for delivering specific tasks and achieving specific milestones. This increases the likelihood of success and ensures that team members are accountable for their work.</a:t>
            </a:r>
          </a:p>
          <a:p>
            <a:pPr algn="l"/>
            <a:endParaRPr lang="en-GB" sz="2000" b="0" i="0" dirty="0">
              <a:solidFill>
                <a:srgbClr val="374151"/>
              </a:solidFill>
              <a:effectLst/>
              <a:latin typeface="Cambria" panose="02040503050406030204" pitchFamily="18" charset="0"/>
            </a:endParaRPr>
          </a:p>
          <a:p>
            <a:br>
              <a:rPr lang="en-GB" dirty="0"/>
            </a:br>
            <a:endParaRPr lang="en-PK" dirty="0"/>
          </a:p>
        </p:txBody>
      </p:sp>
    </p:spTree>
    <p:extLst>
      <p:ext uri="{BB962C8B-B14F-4D97-AF65-F5344CB8AC3E}">
        <p14:creationId xmlns:p14="http://schemas.microsoft.com/office/powerpoint/2010/main" val="315059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C0446-6012-B845-A598-372825A3ACF3}"/>
              </a:ext>
            </a:extLst>
          </p:cNvPr>
          <p:cNvSpPr txBox="1"/>
          <p:nvPr/>
        </p:nvSpPr>
        <p:spPr>
          <a:xfrm>
            <a:off x="1" y="0"/>
            <a:ext cx="12191999" cy="523220"/>
          </a:xfrm>
          <a:prstGeom prst="rect">
            <a:avLst/>
          </a:prstGeom>
          <a:noFill/>
        </p:spPr>
        <p:txBody>
          <a:bodyPr wrap="square" rtlCol="0">
            <a:spAutoFit/>
          </a:bodyPr>
          <a:lstStyle/>
          <a:p>
            <a:pPr algn="ctr"/>
            <a:r>
              <a:rPr lang="en-PK" sz="2800" b="1" dirty="0">
                <a:latin typeface="Cambria" panose="02040503050406030204" pitchFamily="18" charset="0"/>
              </a:rPr>
              <a:t>Why Project Management is important </a:t>
            </a:r>
          </a:p>
        </p:txBody>
      </p:sp>
      <p:sp>
        <p:nvSpPr>
          <p:cNvPr id="4" name="TextBox 3">
            <a:extLst>
              <a:ext uri="{FF2B5EF4-FFF2-40B4-BE49-F238E27FC236}">
                <a16:creationId xmlns:a16="http://schemas.microsoft.com/office/drawing/2014/main" id="{24A0B10D-15E5-C344-9823-8F79987F0B8C}"/>
              </a:ext>
            </a:extLst>
          </p:cNvPr>
          <p:cNvSpPr txBox="1"/>
          <p:nvPr/>
        </p:nvSpPr>
        <p:spPr>
          <a:xfrm>
            <a:off x="0" y="362242"/>
            <a:ext cx="12191998" cy="6555641"/>
          </a:xfrm>
          <a:prstGeom prst="rect">
            <a:avLst/>
          </a:prstGeom>
          <a:noFill/>
        </p:spPr>
        <p:txBody>
          <a:bodyPr wrap="square">
            <a:spAutoFit/>
          </a:bodyPr>
          <a:lstStyle/>
          <a:p>
            <a:pPr marL="285750" indent="-285750" algn="l">
              <a:buFont typeface="Arial" panose="020B0604020202020204" pitchFamily="34" charset="0"/>
              <a:buChar char="•"/>
            </a:pPr>
            <a:r>
              <a:rPr lang="en-GB" sz="2000" b="1" i="0" dirty="0">
                <a:solidFill>
                  <a:srgbClr val="374151"/>
                </a:solidFill>
                <a:effectLst/>
                <a:latin typeface="Cambria" panose="02040503050406030204" pitchFamily="18" charset="0"/>
              </a:rPr>
              <a:t>Project management is important for several reasons:</a:t>
            </a:r>
          </a:p>
          <a:p>
            <a:pPr algn="l">
              <a:buFont typeface="+mj-lt"/>
              <a:buAutoNum type="arabicPeriod"/>
            </a:pPr>
            <a:r>
              <a:rPr lang="en-GB" sz="2000" b="1" i="0" dirty="0">
                <a:solidFill>
                  <a:srgbClr val="374151"/>
                </a:solidFill>
                <a:effectLst/>
                <a:latin typeface="Cambria" panose="02040503050406030204" pitchFamily="18" charset="0"/>
              </a:rPr>
              <a:t>Helps to Achieve Goals and Objectives: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ensure that projects are completed successfully and achieve their intended goals and objectives. It provides a structured approach to project planning, execution, and control, which improves the likelihood of success.</a:t>
            </a:r>
          </a:p>
          <a:p>
            <a:pPr algn="l"/>
            <a:r>
              <a:rPr lang="en-GB" sz="2000" b="1" dirty="0">
                <a:solidFill>
                  <a:srgbClr val="374151"/>
                </a:solidFill>
                <a:latin typeface="Cambria" panose="02040503050406030204" pitchFamily="18" charset="0"/>
              </a:rPr>
              <a:t>2.</a:t>
            </a:r>
            <a:r>
              <a:rPr lang="en-GB" sz="2000" b="1" i="0" dirty="0">
                <a:solidFill>
                  <a:srgbClr val="374151"/>
                </a:solidFill>
                <a:effectLst/>
                <a:latin typeface="Cambria" panose="02040503050406030204" pitchFamily="18" charset="0"/>
              </a:rPr>
              <a:t>Maximizes Efficiency: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enables teams to work more efficiently by establishing clear project timelines and milestones. It helps to allocate resources effectively and manage risks efficiently, which reduces the likelihood of delays and cost overruns.</a:t>
            </a:r>
          </a:p>
          <a:p>
            <a:pPr algn="l"/>
            <a:r>
              <a:rPr lang="en-GB" sz="2000" b="1" i="0" dirty="0">
                <a:solidFill>
                  <a:srgbClr val="374151"/>
                </a:solidFill>
                <a:effectLst/>
                <a:latin typeface="Cambria" panose="02040503050406030204" pitchFamily="18" charset="0"/>
              </a:rPr>
              <a:t>3.Increases Accountability: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management helps to increase accountability among team members by assigning specific roles and responsibilities. This ensures that team members are responsible for delivering specific tasks and achieving specific milestones.</a:t>
            </a:r>
          </a:p>
          <a:p>
            <a:pPr algn="l"/>
            <a:r>
              <a:rPr lang="en-GB" sz="2000" b="1" i="0" dirty="0">
                <a:solidFill>
                  <a:srgbClr val="374151"/>
                </a:solidFill>
                <a:effectLst/>
                <a:latin typeface="Cambria" panose="02040503050406030204" pitchFamily="18" charset="0"/>
              </a:rPr>
              <a:t>4.Reduces Risks: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Every project comes with risks, and project management helps to mitigate those risks by identifying potential issues and creating contingency plans to address them. This reduces the likelihood of delays or cost overruns caused by unexpected changes in the project.</a:t>
            </a:r>
          </a:p>
          <a:p>
            <a:pPr algn="l"/>
            <a:r>
              <a:rPr lang="en-GB" sz="2000" b="1" i="0" dirty="0">
                <a:solidFill>
                  <a:srgbClr val="374151"/>
                </a:solidFill>
                <a:effectLst/>
                <a:latin typeface="Cambria" panose="02040503050406030204" pitchFamily="18" charset="0"/>
              </a:rPr>
              <a:t>5.Enhances Communication: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Effective communication is critical for the success of any project. Project management helps to establish clear communication channels among team members, stakeholders, and clients. This ensures that everyone is on the same page and can communicate effectively to resolve issues and mitigate risks.</a:t>
            </a:r>
          </a:p>
        </p:txBody>
      </p:sp>
    </p:spTree>
    <p:extLst>
      <p:ext uri="{BB962C8B-B14F-4D97-AF65-F5344CB8AC3E}">
        <p14:creationId xmlns:p14="http://schemas.microsoft.com/office/powerpoint/2010/main" val="1889859809"/>
      </p:ext>
    </p:extLst>
  </p:cSld>
  <p:clrMapOvr>
    <a:masterClrMapping/>
  </p:clrMapOvr>
</p:sld>
</file>

<file path=ppt/theme/theme1.xml><?xml version="1.0" encoding="utf-8"?>
<a:theme xmlns:a="http://schemas.openxmlformats.org/drawingml/2006/main" name="Cover and End Slide Master">
  <a:themeElements>
    <a:clrScheme name="AI">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4425</TotalTime>
  <Words>7845</Words>
  <Application>Microsoft Macintosh PowerPoint</Application>
  <PresentationFormat>Widescreen</PresentationFormat>
  <Paragraphs>425</Paragraphs>
  <Slides>46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Cambria</vt:lpstr>
      <vt:lpstr>OpenSans</vt:lpstr>
      <vt:lpstr>Söhne</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116</cp:revision>
  <dcterms:created xsi:type="dcterms:W3CDTF">2018-04-24T17:14:44Z</dcterms:created>
  <dcterms:modified xsi:type="dcterms:W3CDTF">2023-05-05T09:44:15Z</dcterms:modified>
</cp:coreProperties>
</file>